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5" r:id="rId5"/>
    <p:sldMasterId id="2147483847" r:id="rId6"/>
  </p:sldMasterIdLst>
  <p:notesMasterIdLst>
    <p:notesMasterId r:id="rId41"/>
  </p:notesMasterIdLst>
  <p:handoutMasterIdLst>
    <p:handoutMasterId r:id="rId42"/>
  </p:handoutMasterIdLst>
  <p:sldIdLst>
    <p:sldId id="256" r:id="rId7"/>
    <p:sldId id="257" r:id="rId8"/>
    <p:sldId id="283" r:id="rId9"/>
    <p:sldId id="284" r:id="rId10"/>
    <p:sldId id="286" r:id="rId11"/>
    <p:sldId id="285" r:id="rId12"/>
    <p:sldId id="287" r:id="rId13"/>
    <p:sldId id="288" r:id="rId14"/>
    <p:sldId id="289" r:id="rId15"/>
    <p:sldId id="290" r:id="rId16"/>
    <p:sldId id="268" r:id="rId17"/>
    <p:sldId id="271" r:id="rId18"/>
    <p:sldId id="272" r:id="rId19"/>
    <p:sldId id="258" r:id="rId20"/>
    <p:sldId id="277" r:id="rId21"/>
    <p:sldId id="278" r:id="rId22"/>
    <p:sldId id="279" r:id="rId23"/>
    <p:sldId id="281" r:id="rId24"/>
    <p:sldId id="282" r:id="rId25"/>
    <p:sldId id="280" r:id="rId26"/>
    <p:sldId id="259" r:id="rId27"/>
    <p:sldId id="262" r:id="rId28"/>
    <p:sldId id="264" r:id="rId29"/>
    <p:sldId id="265" r:id="rId30"/>
    <p:sldId id="263" r:id="rId31"/>
    <p:sldId id="260" r:id="rId32"/>
    <p:sldId id="261" r:id="rId33"/>
    <p:sldId id="270" r:id="rId34"/>
    <p:sldId id="273" r:id="rId35"/>
    <p:sldId id="274" r:id="rId36"/>
    <p:sldId id="266" r:id="rId37"/>
    <p:sldId id="276" r:id="rId38"/>
    <p:sldId id="275" r:id="rId39"/>
    <p:sldId id="267" r:id="rId40"/>
  </p:sldIdLst>
  <p:sldSz cx="16256000" cy="9144000"/>
  <p:notesSz cx="6858000" cy="9144000"/>
  <p:defaultTextStyle>
    <a:defPPr>
      <a:defRPr lang="en-US"/>
    </a:defPPr>
    <a:lvl1pPr algn="l" defTabSz="1217613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608013" indent="-150813" algn="l" defTabSz="1217613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1217613" indent="-303213" algn="l" defTabSz="1217613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827213" indent="-455613" algn="l" defTabSz="1217613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2436813" indent="-608013" algn="l" defTabSz="1217613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894">
          <p15:clr>
            <a:srgbClr val="A4A3A4"/>
          </p15:clr>
        </p15:guide>
        <p15:guide id="2" pos="91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frameSlides="1"/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F0F0"/>
    <a:srgbClr val="7D868C"/>
    <a:srgbClr val="808000"/>
    <a:srgbClr val="408000"/>
    <a:srgbClr val="108001"/>
    <a:srgbClr val="CBCFD1"/>
    <a:srgbClr val="015068"/>
    <a:srgbClr val="0885A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1E4AEA4-8DFA-4A89-87EB-49C32662AFE0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15" autoAdjust="0"/>
    <p:restoredTop sz="57040" autoAdjust="0"/>
  </p:normalViewPr>
  <p:slideViewPr>
    <p:cSldViewPr snapToGrid="0">
      <p:cViewPr varScale="1">
        <p:scale>
          <a:sx n="27" d="100"/>
          <a:sy n="27" d="100"/>
        </p:scale>
        <p:origin x="1736" y="36"/>
      </p:cViewPr>
      <p:guideLst>
        <p:guide orient="horz" pos="894"/>
        <p:guide pos="9120"/>
      </p:guideLst>
    </p:cSldViewPr>
  </p:slideViewPr>
  <p:outlineViewPr>
    <p:cViewPr>
      <p:scale>
        <a:sx n="33" d="100"/>
        <a:sy n="33" d="100"/>
      </p:scale>
      <p:origin x="0" y="-32768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Grid="0">
      <p:cViewPr varScale="1">
        <p:scale>
          <a:sx n="43" d="100"/>
          <a:sy n="43" d="100"/>
        </p:scale>
        <p:origin x="2308" y="5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handoutMaster" Target="handoutMasters/handoutMaster1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41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2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theme" Target="theme/theme1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openxmlformats.org/officeDocument/2006/relationships/viewProps" Target="viewProps.xml"/><Relationship Id="rId4" Type="http://schemas.openxmlformats.org/officeDocument/2006/relationships/customXml" Target="../customXml/item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defTabSz="1219120" fontAlgn="auto">
              <a:spcBef>
                <a:spcPts val="0"/>
              </a:spcBef>
              <a:spcAft>
                <a:spcPts val="0"/>
              </a:spcAft>
              <a:defRPr sz="1200" dirty="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defTabSz="1219120" fontAlgn="auto">
              <a:spcBef>
                <a:spcPts val="0"/>
              </a:spcBef>
              <a:spcAft>
                <a:spcPts val="0"/>
              </a:spcAft>
              <a:defRPr sz="1200" smtClean="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04CB1577-BF96-2D40-B4CA-2BF6DA80CBA7}" type="datetime1">
              <a:rPr lang="en-CA"/>
              <a:pPr>
                <a:defRPr/>
              </a:pPr>
              <a:t>2015-12-01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62484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defTabSz="1219120" fontAlgn="auto">
              <a:spcBef>
                <a:spcPts val="0"/>
              </a:spcBef>
              <a:spcAft>
                <a:spcPts val="0"/>
              </a:spcAft>
              <a:defRPr sz="900" dirty="0" smtClean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248400" y="8685213"/>
            <a:ext cx="60801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defTabSz="1219120" fontAlgn="auto">
              <a:spcBef>
                <a:spcPts val="0"/>
              </a:spcBef>
              <a:spcAft>
                <a:spcPts val="0"/>
              </a:spcAft>
              <a:defRPr sz="1200" smtClean="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3A35AAA1-4075-DF47-A6D2-754791F9B6E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0644832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defTabSz="1219120" fontAlgn="auto">
              <a:spcBef>
                <a:spcPts val="0"/>
              </a:spcBef>
              <a:spcAft>
                <a:spcPts val="0"/>
              </a:spcAft>
              <a:defRPr sz="1200" smtClean="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72FDBE47-C34F-CF4A-9709-1411AD5B3286}" type="datetime1">
              <a:rPr lang="en-CA"/>
              <a:pPr>
                <a:defRPr/>
              </a:pPr>
              <a:t>2015-12-01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172200" y="8685213"/>
            <a:ext cx="68421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defTabSz="1219120" fontAlgn="auto">
              <a:spcBef>
                <a:spcPts val="0"/>
              </a:spcBef>
              <a:spcAft>
                <a:spcPts val="0"/>
              </a:spcAft>
              <a:defRPr sz="1200" smtClean="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DC3734AA-3150-D947-AC52-2F5DF48BFCD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8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defTabSz="1219120" fontAlgn="auto">
              <a:spcBef>
                <a:spcPts val="0"/>
              </a:spcBef>
              <a:spcAft>
                <a:spcPts val="0"/>
              </a:spcAft>
              <a:defRPr sz="1200" dirty="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62484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defTabSz="1219120" fontAlgn="auto">
              <a:spcBef>
                <a:spcPts val="0"/>
              </a:spcBef>
              <a:spcAft>
                <a:spcPts val="0"/>
              </a:spcAft>
              <a:defRPr sz="900" dirty="0" smtClean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357794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algn="l" defTabSz="1217613" rtl="0" fontAlgn="base">
      <a:lnSpc>
        <a:spcPct val="90000"/>
      </a:lnSpc>
      <a:spcBef>
        <a:spcPct val="30000"/>
      </a:spcBef>
      <a:spcAft>
        <a:spcPts val="45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charset="0"/>
        <a:cs typeface="Arial" panose="020B0604020202020204" pitchFamily="34" charset="0"/>
      </a:defRPr>
    </a:lvl1pPr>
    <a:lvl2pPr marL="282575" indent="-139700" algn="l" defTabSz="1217613" rtl="0" fontAlgn="base">
      <a:lnSpc>
        <a:spcPct val="90000"/>
      </a:lnSpc>
      <a:spcBef>
        <a:spcPct val="30000"/>
      </a:spcBef>
      <a:spcAft>
        <a:spcPts val="450"/>
      </a:spcAft>
      <a:buFont typeface="Arial" charset="0"/>
      <a:buChar char="•"/>
      <a:defRPr sz="1200" kern="1200">
        <a:solidFill>
          <a:schemeClr val="tx1"/>
        </a:solidFill>
        <a:latin typeface="Arial" panose="020B0604020202020204" pitchFamily="34" charset="0"/>
        <a:ea typeface="ＭＳ Ｐゴシック" charset="0"/>
        <a:cs typeface="+mn-cs"/>
      </a:defRPr>
    </a:lvl2pPr>
    <a:lvl3pPr marL="436563" indent="-152400" algn="l" defTabSz="1217613" rtl="0" fontAlgn="base">
      <a:lnSpc>
        <a:spcPct val="90000"/>
      </a:lnSpc>
      <a:spcBef>
        <a:spcPct val="30000"/>
      </a:spcBef>
      <a:spcAft>
        <a:spcPts val="450"/>
      </a:spcAft>
      <a:buFont typeface="Arial" charset="0"/>
      <a:buChar char="•"/>
      <a:defRPr sz="1200" kern="1200">
        <a:solidFill>
          <a:schemeClr val="tx1"/>
        </a:solidFill>
        <a:latin typeface="Arial" panose="020B0604020202020204" pitchFamily="34" charset="0"/>
        <a:ea typeface="ＭＳ Ｐゴシック" charset="0"/>
        <a:cs typeface="+mn-cs"/>
      </a:defRPr>
    </a:lvl3pPr>
    <a:lvl4pPr marL="642938" indent="-195263" algn="l" defTabSz="1217613" rtl="0" fontAlgn="base">
      <a:lnSpc>
        <a:spcPct val="90000"/>
      </a:lnSpc>
      <a:spcBef>
        <a:spcPct val="30000"/>
      </a:spcBef>
      <a:spcAft>
        <a:spcPts val="450"/>
      </a:spcAft>
      <a:buFont typeface="Arial" charset="0"/>
      <a:buChar char="•"/>
      <a:defRPr sz="1200" kern="1200">
        <a:solidFill>
          <a:schemeClr val="tx1"/>
        </a:solidFill>
        <a:latin typeface="Arial" panose="020B0604020202020204" pitchFamily="34" charset="0"/>
        <a:ea typeface="ＭＳ Ｐゴシック" charset="0"/>
        <a:cs typeface="+mn-cs"/>
      </a:defRPr>
    </a:lvl4pPr>
    <a:lvl5pPr marL="819150" indent="-152400" algn="l" defTabSz="1217613" rtl="0" fontAlgn="base">
      <a:lnSpc>
        <a:spcPct val="90000"/>
      </a:lnSpc>
      <a:spcBef>
        <a:spcPct val="30000"/>
      </a:spcBef>
      <a:spcAft>
        <a:spcPts val="450"/>
      </a:spcAft>
      <a:buFont typeface="Arial" charset="0"/>
      <a:buChar char="•"/>
      <a:defRPr sz="1200" kern="1200">
        <a:solidFill>
          <a:schemeClr val="tx1"/>
        </a:solidFill>
        <a:latin typeface="Arial" panose="020B0604020202020204" pitchFamily="34" charset="0"/>
        <a:ea typeface="ＭＳ Ｐゴシック" charset="0"/>
        <a:cs typeface="+mn-cs"/>
      </a:defRPr>
    </a:lvl5pPr>
    <a:lvl6pPr marL="3047802" algn="l" defTabSz="121912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362" algn="l" defTabSz="121912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923" algn="l" defTabSz="121912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483" algn="l" defTabSz="121912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It is not necessary to have experience using Chef in order to successfully use Chef Compliance. </a:t>
            </a:r>
            <a:r>
              <a:rPr lang="en-US" baseline="0" dirty="0" smtClean="0"/>
              <a:t>You can perform </a:t>
            </a:r>
            <a:r>
              <a:rPr lang="en-US" baseline="0" dirty="0" smtClean="0"/>
              <a:t>tests without knowing how to write Chef recipes. However, in order to fix or remediate compliance issues on a node, you </a:t>
            </a:r>
            <a:r>
              <a:rPr lang="en-US" baseline="0" dirty="0" smtClean="0"/>
              <a:t>would </a:t>
            </a:r>
            <a:r>
              <a:rPr lang="en-US" baseline="0" dirty="0" smtClean="0"/>
              <a:t>need experience using Chef </a:t>
            </a:r>
            <a:r>
              <a:rPr lang="en-US" baseline="0" dirty="0" smtClean="0"/>
              <a:t>in </a:t>
            </a:r>
            <a:r>
              <a:rPr lang="en-US" baseline="0" dirty="0" smtClean="0"/>
              <a:t>order to write remediation recipes.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734AA-3150-D947-AC52-2F5DF48BFCD5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2911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734AA-3150-D947-AC52-2F5DF48BFCD5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5345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734AA-3150-D947-AC52-2F5DF48BFCD5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2925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InSpec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 is an open-source run-time framework and rule language used to specify compliance, security, and policy requirements for testing any node in your infrastructure. The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InSpec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 name refers to “infrastructure specification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charset="0"/>
              <a:cs typeface="Arial" panose="020B0604020202020204" pitchFamily="34" charset="0"/>
            </a:endParaRPr>
          </a:p>
          <a:p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InSpec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 includes a collection of resources to help you write auditing rules quickly and easily using the Compliance DSL.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charset="0"/>
              <a:cs typeface="Arial" panose="020B0604020202020204" pitchFamily="34" charset="0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Use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InSpec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 to examine any node in your infrastructure; run the tests locally or remotely.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charset="0"/>
              <a:cs typeface="Arial" panose="020B0604020202020204" pitchFamily="34" charset="0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Any detected security, compliance, or policy issues are flagged in a log.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charset="0"/>
              <a:cs typeface="Arial" panose="020B0604020202020204" pitchFamily="34" charset="0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The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InSpec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 audit resource framework is fully compatible with Chef Compliance.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734AA-3150-D947-AC52-2F5DF48BFCD5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4876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Compliance profiles exist for many scenarios, such as those created by the Center for Internet Security (CIS), a non-profit organization that is focused on enhancing the cyber security readiness and response of public and private sector entities.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charset="0"/>
              <a:cs typeface="Arial" panose="020B0604020202020204" pitchFamily="34" charset="0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Chef Compliance maintains profiles as a collection of individual controls that comprise a complete audit. For example, CIS benchmark 8.1.1.1 recommends testing for the maximum size of the audit log. 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734AA-3150-D947-AC52-2F5DF48BFCD5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1941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734AA-3150-D947-AC52-2F5DF48BFCD5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9676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734AA-3150-D947-AC52-2F5DF48BFCD5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07202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734AA-3150-D947-AC52-2F5DF48BFCD5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1901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pPr marL="0" marR="0" lvl="2" indent="0" algn="l" defTabSz="91436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This is the architecture</a:t>
            </a:r>
            <a:r>
              <a:rPr lang="en-US" baseline="0" dirty="0" smtClean="0"/>
              <a:t> </a:t>
            </a:r>
            <a:r>
              <a:rPr lang="en-US" dirty="0" smtClean="0"/>
              <a:t>you'll start</a:t>
            </a:r>
            <a:r>
              <a:rPr lang="en-US" baseline="0" dirty="0" smtClean="0"/>
              <a:t> using in a few minutes. </a:t>
            </a:r>
            <a:r>
              <a:rPr lang="en-US" sz="900" dirty="0" smtClean="0"/>
              <a:t>To ensure the smoothest setup experience, you'll be using a virtual workstation with all the necessary tools installed</a:t>
            </a:r>
            <a:r>
              <a:rPr lang="en-US" sz="900" baseline="0" dirty="0" smtClean="0"/>
              <a:t> </a:t>
            </a:r>
            <a:r>
              <a:rPr lang="en-US" dirty="0" smtClean="0"/>
              <a:t>so you can start using Chef right away.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4228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pPr marL="0" marR="0" indent="0" algn="l" defTabSz="91436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This is the architecture you'll be using later in this course</a:t>
            </a:r>
            <a:r>
              <a:rPr lang="en-US" baseline="0" dirty="0" smtClean="0"/>
              <a:t>. </a:t>
            </a:r>
            <a:r>
              <a:rPr lang="en-US" dirty="0" smtClean="0"/>
              <a:t>When using this architecture, the Chef tools</a:t>
            </a:r>
            <a:r>
              <a:rPr lang="en-US" baseline="0" dirty="0" smtClean="0"/>
              <a:t> will be installed on your laptop and you'll perform your configurations locally before pushing them to the Chef server and ultimately to the nodes you will be managing. </a:t>
            </a:r>
          </a:p>
          <a:p>
            <a:pPr marL="0" marR="0" indent="0" algn="l" defTabSz="91436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indent="0" algn="l" defTabSz="91436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In this way, when you complete this course </a:t>
            </a:r>
            <a:r>
              <a:rPr lang="en-US" dirty="0" smtClean="0"/>
              <a:t>you will have a code repository </a:t>
            </a:r>
            <a:r>
              <a:rPr lang="en-US" baseline="0" dirty="0" smtClean="0"/>
              <a:t>on your laptop </a:t>
            </a:r>
            <a:r>
              <a:rPr lang="en-US" dirty="0" smtClean="0"/>
              <a:t>that can be used and modified to solve real business problems.</a:t>
            </a:r>
          </a:p>
          <a:p>
            <a:pPr marL="0" marR="0" indent="0" algn="l" defTabSz="91436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r>
              <a:rPr lang="en-US" baseline="0" dirty="0" smtClean="0"/>
              <a:t>We'll discuss the items in this architecture in more detail later in this class.</a:t>
            </a:r>
          </a:p>
          <a:p>
            <a:endParaRPr lang="en-US" baseline="0" dirty="0" smtClean="0"/>
          </a:p>
        </p:txBody>
      </p:sp>
    </p:spTree>
    <p:extLst>
      <p:ext uri="{BB962C8B-B14F-4D97-AF65-F5344CB8AC3E}">
        <p14:creationId xmlns:p14="http://schemas.microsoft.com/office/powerpoint/2010/main" val="17543580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takes a while  </a:t>
            </a:r>
          </a:p>
          <a:p>
            <a:endParaRPr lang="en-US" dirty="0"/>
          </a:p>
          <a:p>
            <a:r>
              <a:rPr lang="en-US" dirty="0" err="1"/>
              <a:t>openssl_dhparam</a:t>
            </a:r>
            <a:r>
              <a:rPr lang="en-US" dirty="0"/>
              <a:t>[/var/opt/chef-compliance/</a:t>
            </a:r>
            <a:r>
              <a:rPr lang="en-US" dirty="0" err="1"/>
              <a:t>ssl</a:t>
            </a:r>
            <a:r>
              <a:rPr lang="en-US" dirty="0"/>
              <a:t>/ca/</a:t>
            </a:r>
            <a:r>
              <a:rPr lang="en-US" dirty="0" err="1"/>
              <a:t>dhparams.pem</a:t>
            </a:r>
            <a:r>
              <a:rPr lang="en-US" dirty="0"/>
              <a:t>] action </a:t>
            </a:r>
            <a:r>
              <a:rPr lang="en-US" dirty="0" smtClean="0"/>
              <a:t>create</a:t>
            </a:r>
          </a:p>
          <a:p>
            <a:endParaRPr lang="en-US" dirty="0" smtClean="0"/>
          </a:p>
          <a:p>
            <a:r>
              <a:rPr lang="en-US" dirty="0" err="1" smtClean="0"/>
              <a:t>Dont</a:t>
            </a:r>
            <a:r>
              <a:rPr lang="en-US" dirty="0" smtClean="0"/>
              <a:t> ctrl C it.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734AA-3150-D947-AC52-2F5DF48BFCD5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8625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 bwMode="gray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 bwMode="white">
          <a:xfrm>
            <a:off x="3013752" y="2496326"/>
            <a:ext cx="10972800" cy="1337551"/>
          </a:xfrm>
        </p:spPr>
        <p:txBody>
          <a:bodyPr lIns="91440" tIns="91440" rIns="91440" bIns="91440" anchor="ctr">
            <a:no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0"/>
          </p:nvPr>
        </p:nvSpPr>
        <p:spPr bwMode="white">
          <a:xfrm>
            <a:off x="3013752" y="4187115"/>
            <a:ext cx="10972800" cy="512897"/>
          </a:xfrm>
        </p:spPr>
        <p:txBody>
          <a:bodyPr lIns="91440" tIns="91440" rIns="91440" bIns="91440">
            <a:spAutoFit/>
          </a:bodyPr>
          <a:lstStyle>
            <a:lvl1pPr marL="0" indent="0">
              <a:buNone/>
              <a:defRPr sz="2133" b="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309026" indent="0">
              <a:buNone/>
              <a:defRPr sz="2133" b="1"/>
            </a:lvl2pPr>
            <a:lvl3pPr marL="609585" indent="0">
              <a:buNone/>
              <a:defRPr sz="2133" b="1"/>
            </a:lvl3pPr>
            <a:lvl4pPr marL="840296" indent="0">
              <a:buNone/>
              <a:defRPr sz="2133" b="1"/>
            </a:lvl4pPr>
            <a:lvl5pPr marL="1068889" indent="0">
              <a:buNone/>
              <a:defRPr sz="2133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54442110"/>
      </p:ext>
    </p:extLst>
  </p:cSld>
  <p:clrMapOvr>
    <a:masterClrMapping/>
  </p:clrMapOvr>
  <p:transition spd="med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4" y="1348277"/>
            <a:ext cx="14934855" cy="3410817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pPr lvl="0"/>
            <a:r>
              <a:rPr lang="en-US" dirty="0" smtClean="0"/>
              <a:t>source code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09913" y="4999858"/>
            <a:ext cx="14934888" cy="3010555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610835" y="2775887"/>
            <a:ext cx="14925909" cy="659007"/>
          </a:xfrm>
          <a:solidFill>
            <a:srgbClr val="FF0000">
              <a:alpha val="25000"/>
            </a:srgbClr>
          </a:solidFill>
        </p:spPr>
        <p:txBody>
          <a:bodyPr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621431" y="3444563"/>
            <a:ext cx="14925909" cy="626533"/>
          </a:xfrm>
          <a:solidFill>
            <a:srgbClr val="008000">
              <a:alpha val="25000"/>
            </a:srgbClr>
          </a:solidFill>
        </p:spPr>
        <p:txBody>
          <a:bodyPr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39540634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 bwMode="auto">
          <a:xfrm>
            <a:off x="0" y="0"/>
            <a:ext cx="8089900" cy="914400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lIns="121915" tIns="60957" rIns="121915" bIns="60957" anchor="ctr"/>
          <a:lstStyle/>
          <a:p>
            <a:pPr algn="ctr" defTabSz="1218768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32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8" name="TextBox 9"/>
          <p:cNvSpPr txBox="1">
            <a:spLocks noChangeArrowheads="1"/>
          </p:cNvSpPr>
          <p:nvPr/>
        </p:nvSpPr>
        <p:spPr bwMode="white">
          <a:xfrm>
            <a:off x="5602288" y="554038"/>
            <a:ext cx="12192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920" tIns="121920" rIns="121920" bIns="121920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12176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12176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12176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12176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endParaRPr lang="en-US" sz="3200"/>
          </a:p>
        </p:txBody>
      </p:sp>
      <p:sp>
        <p:nvSpPr>
          <p:cNvPr id="10" name="TextBox 10"/>
          <p:cNvSpPr txBox="1">
            <a:spLocks noChangeArrowheads="1"/>
          </p:cNvSpPr>
          <p:nvPr/>
        </p:nvSpPr>
        <p:spPr bwMode="white">
          <a:xfrm>
            <a:off x="8610600" y="530225"/>
            <a:ext cx="12192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920" tIns="121920" rIns="121920" bIns="121920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12176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12176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12176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12176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endParaRPr lang="en-US" sz="3200"/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617538" y="1171575"/>
            <a:ext cx="7312025" cy="9525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8235950" y="1179513"/>
            <a:ext cx="7308850" cy="1587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612485" y="1358867"/>
            <a:ext cx="7310968" cy="6667827"/>
          </a:xfrm>
        </p:spPr>
        <p:txBody>
          <a:bodyPr lIns="91440" tIns="91440">
            <a:normAutofit/>
          </a:bodyPr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3200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8233833" y="1348277"/>
            <a:ext cx="7310968" cy="6662136"/>
          </a:xfrm>
        </p:spPr>
        <p:txBody>
          <a:bodyPr lIns="91440" tIns="91440">
            <a:normAutofit/>
          </a:bodyPr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3200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593330" y="268017"/>
            <a:ext cx="7376583" cy="836083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5867" b="1" i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A</a:t>
            </a:r>
          </a:p>
        </p:txBody>
      </p:sp>
      <p:sp>
        <p:nvSpPr>
          <p:cNvPr id="19" name="Text Placeholder 14"/>
          <p:cNvSpPr>
            <a:spLocks noGrp="1"/>
          </p:cNvSpPr>
          <p:nvPr>
            <p:ph type="body" sz="quarter" idx="16" hasCustomPrompt="1"/>
          </p:nvPr>
        </p:nvSpPr>
        <p:spPr>
          <a:xfrm>
            <a:off x="8204722" y="259541"/>
            <a:ext cx="7376583" cy="836083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5867" b="1" i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2113653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a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/>
        </p:nvCxnSpPr>
        <p:spPr>
          <a:xfrm flipH="1">
            <a:off x="0" y="8164513"/>
            <a:ext cx="16256000" cy="36512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3" name="Picture 9" descr="C:\Users\sdelfante\Desktop\pic-chef-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3875" y="1806575"/>
            <a:ext cx="5048250" cy="4962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27126375"/>
      </p:ext>
    </p:extLst>
  </p:cSld>
  <p:clrMapOvr>
    <a:masterClrMapping/>
  </p:clrMapOvr>
  <p:transition spd="med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 bwMode="white">
          <a:xfrm>
            <a:off x="136961" y="144390"/>
            <a:ext cx="11554287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lIns="121920" tIns="121920" rIns="121920" bIns="121920" anchor="ctr"/>
          <a:lstStyle/>
          <a:p>
            <a:pPr defTabSz="121912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933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latin typeface="+mn-lt"/>
                <a:ea typeface="+mn-ea"/>
                <a:cs typeface="+mn-cs"/>
              </a:rPr>
              <a:t>CONCEPT</a:t>
            </a:r>
          </a:p>
        </p:txBody>
      </p:sp>
      <p:pic>
        <p:nvPicPr>
          <p:cNvPr id="2" name="Picture 1" descr="concept.g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9426" y="324724"/>
            <a:ext cx="2717146" cy="2189001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1671638" y="2294619"/>
            <a:ext cx="12319000" cy="852712"/>
          </a:xfrm>
        </p:spPr>
        <p:txBody>
          <a:bodyPr lIns="91440" tIns="91440" rIns="91440" bIns="91440" anchor="ctr"/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Concept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 bwMode="white">
          <a:xfrm>
            <a:off x="1671638" y="3271838"/>
            <a:ext cx="12319000" cy="3346421"/>
          </a:xfrm>
          <a:prstGeom prst="rect">
            <a:avLst/>
          </a:prstGeom>
        </p:spPr>
        <p:txBody>
          <a:bodyPr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276896790"/>
      </p:ext>
    </p:extLst>
  </p:cSld>
  <p:clrMapOvr>
    <a:masterClrMapping/>
  </p:clrMapOvr>
  <p:transition spd="med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bg>
      <p:bgPr>
        <a:gradFill>
          <a:gsLst>
            <a:gs pos="0">
              <a:schemeClr val="bg1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153684" y="322703"/>
            <a:ext cx="782233" cy="793251"/>
          </a:xfrm>
          <a:prstGeom prst="rect">
            <a:avLst/>
          </a:prstGeom>
        </p:spPr>
      </p:pic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8" name="Footer Placeholder 17"/>
          <p:cNvSpPr>
            <a:spLocks noGrp="1"/>
          </p:cNvSpPr>
          <p:nvPr>
            <p:ph type="ftr" sz="quarter" idx="10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1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Holder 6"/>
          <p:cNvSpPr txBox="1">
            <a:spLocks/>
          </p:cNvSpPr>
          <p:nvPr userDrawn="1"/>
        </p:nvSpPr>
        <p:spPr>
          <a:xfrm>
            <a:off x="10651999" y="11582401"/>
            <a:ext cx="321733" cy="656591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363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fld id="{81D60167-4931-47E6-BA6A-407CBD079E47}" type="slidenum">
              <a:rPr lang="en-US" sz="2133" smtClean="0"/>
              <a:pPr marL="33866"/>
              <a:t>‹#›</a:t>
            </a:fld>
            <a:endParaRPr lang="en-US" sz="2133" dirty="0"/>
          </a:p>
        </p:txBody>
      </p:sp>
      <p:sp>
        <p:nvSpPr>
          <p:cNvPr id="12" name="object 41"/>
          <p:cNvSpPr txBox="1">
            <a:spLocks/>
          </p:cNvSpPr>
          <p:nvPr userDrawn="1"/>
        </p:nvSpPr>
        <p:spPr>
          <a:xfrm>
            <a:off x="10430933" y="11582401"/>
            <a:ext cx="711200" cy="3282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2133" dirty="0" smtClean="0"/>
              <a:t>1-</a:t>
            </a:r>
            <a:endParaRPr lang="en-US" sz="2133" dirty="0"/>
          </a:p>
        </p:txBody>
      </p:sp>
      <p:sp>
        <p:nvSpPr>
          <p:cNvPr id="15" name="object 41"/>
          <p:cNvSpPr txBox="1">
            <a:spLocks/>
          </p:cNvSpPr>
          <p:nvPr userDrawn="1"/>
        </p:nvSpPr>
        <p:spPr>
          <a:xfrm>
            <a:off x="7766111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1-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677333" y="1856198"/>
            <a:ext cx="14898624" cy="5345953"/>
          </a:xfrm>
        </p:spPr>
        <p:txBody>
          <a:bodyPr>
            <a:noAutofit/>
          </a:bodyPr>
          <a:lstStyle>
            <a:lvl1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3390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tiv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 bwMode="white">
          <a:xfrm>
            <a:off x="136960" y="128323"/>
            <a:ext cx="13979932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lIns="121920" tIns="121920" rIns="121920" bIns="121920" anchor="ctr"/>
          <a:lstStyle/>
          <a:p>
            <a:pPr defTabSz="121912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933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latin typeface="+mn-lt"/>
                <a:ea typeface="+mn-ea"/>
                <a:cs typeface="+mn-cs"/>
              </a:rPr>
              <a:t>MOTIVATION</a:t>
            </a:r>
          </a:p>
        </p:txBody>
      </p:sp>
      <p:pic>
        <p:nvPicPr>
          <p:cNvPr id="2" name="Picture 1" descr="gift.g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7264" y="215274"/>
            <a:ext cx="2441471" cy="2407901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1680252" y="2304144"/>
            <a:ext cx="12310386" cy="852712"/>
          </a:xfrm>
        </p:spPr>
        <p:txBody>
          <a:bodyPr lIns="91440" tIns="91440" rIns="91440" bIns="91440" anchor="ctr"/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Motivation</a:t>
            </a:r>
            <a:endParaRPr lang="en-US" dirty="0"/>
          </a:p>
        </p:txBody>
      </p:sp>
      <p:sp>
        <p:nvSpPr>
          <p:cNvPr id="14" name="Subtitle 2"/>
          <p:cNvSpPr>
            <a:spLocks noGrp="1"/>
          </p:cNvSpPr>
          <p:nvPr>
            <p:ph type="subTitle" idx="1"/>
          </p:nvPr>
        </p:nvSpPr>
        <p:spPr bwMode="white">
          <a:xfrm>
            <a:off x="1672167" y="3283868"/>
            <a:ext cx="12315718" cy="4770049"/>
          </a:xfrm>
          <a:prstGeom prst="rect">
            <a:avLst/>
          </a:prstGeom>
        </p:spPr>
        <p:txBody>
          <a:bodyPr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947928335"/>
      </p:ext>
    </p:extLst>
  </p:cSld>
  <p:clrMapOvr>
    <a:masterClrMapping/>
  </p:clrMapOvr>
  <p:transition spd="med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 bwMode="white">
          <a:xfrm>
            <a:off x="136960" y="149489"/>
            <a:ext cx="11781799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lIns="121920" tIns="121920" rIns="121920" bIns="121920" anchor="ctr"/>
          <a:lstStyle/>
          <a:p>
            <a:pPr defTabSz="121912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933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latin typeface="+mn-lt"/>
                <a:ea typeface="+mn-ea"/>
                <a:cs typeface="+mn-cs"/>
              </a:rPr>
              <a:t>PROBLEM</a:t>
            </a:r>
          </a:p>
        </p:txBody>
      </p:sp>
      <p:pic>
        <p:nvPicPr>
          <p:cNvPr id="2" name="Picture 1" descr="splat.g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53654" y="94879"/>
            <a:ext cx="2648691" cy="2648691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1671638" y="2294619"/>
            <a:ext cx="12319000" cy="852712"/>
          </a:xfrm>
        </p:spPr>
        <p:txBody>
          <a:bodyPr lIns="91440" tIns="91440" rIns="91440" bIns="91440" anchor="ctr"/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Problem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 bwMode="white">
          <a:xfrm>
            <a:off x="1671638" y="3271838"/>
            <a:ext cx="12319000" cy="3346421"/>
          </a:xfrm>
          <a:prstGeom prst="rect">
            <a:avLst/>
          </a:prstGeom>
        </p:spPr>
        <p:txBody>
          <a:bodyPr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47207333"/>
      </p:ext>
    </p:extLst>
  </p:cSld>
  <p:clrMapOvr>
    <a:masterClrMapping/>
  </p:clrMapOvr>
  <p:transition spd="med"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 bwMode="white">
          <a:xfrm>
            <a:off x="136960" y="160072"/>
            <a:ext cx="13917707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lIns="121920" tIns="121920" rIns="121920" bIns="121920" anchor="ctr"/>
          <a:lstStyle/>
          <a:p>
            <a:pPr defTabSz="121912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933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latin typeface="+mn-lt"/>
                <a:ea typeface="+mn-ea"/>
                <a:cs typeface="+mn-cs"/>
              </a:rPr>
              <a:t>REFERENCE</a:t>
            </a:r>
            <a:endParaRPr lang="en-US" sz="16933" dirty="0">
              <a:ln w="18415" cmpd="sng">
                <a:solidFill>
                  <a:srgbClr val="FFFFFF"/>
                </a:solidFill>
                <a:prstDash val="solid"/>
              </a:ln>
              <a:solidFill>
                <a:schemeClr val="bg2">
                  <a:lumMod val="95000"/>
                  <a:alpha val="50000"/>
                </a:schemeClr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2" name="Picture 1" descr="reference.g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83499" y="324724"/>
            <a:ext cx="2189001" cy="2189001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1671638" y="2294619"/>
            <a:ext cx="12319000" cy="852712"/>
          </a:xfrm>
        </p:spPr>
        <p:txBody>
          <a:bodyPr lIns="91440" tIns="91440" rIns="91440" bIns="91440" anchor="ctr"/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Documentation</a:t>
            </a:r>
            <a:endParaRPr lang="en-US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 bwMode="white">
          <a:xfrm>
            <a:off x="1671638" y="3271838"/>
            <a:ext cx="12319000" cy="3346421"/>
          </a:xfrm>
          <a:prstGeom prst="rect">
            <a:avLst/>
          </a:prstGeom>
        </p:spPr>
        <p:txBody>
          <a:bodyPr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3921498" y="7164200"/>
            <a:ext cx="8917577" cy="52413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docs.chef.io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970238568"/>
      </p:ext>
    </p:extLst>
  </p:cSld>
  <p:clrMapOvr>
    <a:masterClrMapping/>
  </p:clrMapOvr>
  <p:transition spd="med"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 bwMode="white">
          <a:xfrm>
            <a:off x="136961" y="144390"/>
            <a:ext cx="11554287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lIns="121920" tIns="121920" rIns="121920" bIns="121920" anchor="ctr"/>
          <a:lstStyle/>
          <a:p>
            <a:pPr defTabSz="121912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933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latin typeface="+mn-lt"/>
                <a:ea typeface="+mn-ea"/>
                <a:cs typeface="+mn-cs"/>
              </a:rPr>
              <a:t>CONCEPT</a:t>
            </a:r>
          </a:p>
        </p:txBody>
      </p:sp>
      <p:pic>
        <p:nvPicPr>
          <p:cNvPr id="2" name="Picture 1" descr="concept.g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9426" y="324724"/>
            <a:ext cx="2717146" cy="2189001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1671638" y="2294619"/>
            <a:ext cx="12319000" cy="852712"/>
          </a:xfrm>
        </p:spPr>
        <p:txBody>
          <a:bodyPr lIns="91440" tIns="91440" rIns="91440" bIns="91440" anchor="ctr"/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Concept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 bwMode="white">
          <a:xfrm>
            <a:off x="1671638" y="3271838"/>
            <a:ext cx="12319000" cy="3346421"/>
          </a:xfrm>
          <a:prstGeom prst="rect">
            <a:avLst/>
          </a:prstGeom>
        </p:spPr>
        <p:txBody>
          <a:bodyPr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995748560"/>
      </p:ext>
    </p:extLst>
  </p:cSld>
  <p:clrMapOvr>
    <a:masterClrMapping/>
  </p:clrMapOvr>
  <p:transition spd="med"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up Exerci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 bwMode="white">
          <a:xfrm>
            <a:off x="136960" y="144390"/>
            <a:ext cx="12628487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lIns="121920" tIns="121920" rIns="121920" bIns="121920" anchor="ctr"/>
          <a:lstStyle/>
          <a:p>
            <a:pPr defTabSz="121912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933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latin typeface="+mn-lt"/>
                <a:ea typeface="+mn-ea"/>
                <a:cs typeface="+mn-cs"/>
              </a:rPr>
              <a:t>EXERCISE</a:t>
            </a:r>
          </a:p>
        </p:txBody>
      </p:sp>
      <p:pic>
        <p:nvPicPr>
          <p:cNvPr id="3" name="Picture 2" descr="chef.g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99010" y="324724"/>
            <a:ext cx="2157980" cy="2189001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1671637" y="2292126"/>
            <a:ext cx="12319001" cy="852712"/>
          </a:xfrm>
        </p:spPr>
        <p:txBody>
          <a:bodyPr lIns="91440" tIns="91440" rIns="91440" bIns="91440" anchor="ctr"/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Group Exercise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1"/>
          </p:nvPr>
        </p:nvSpPr>
        <p:spPr>
          <a:xfrm>
            <a:off x="1671638" y="3260725"/>
            <a:ext cx="12319000" cy="152823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121917" indent="0">
              <a:spcBef>
                <a:spcPts val="800"/>
              </a:spcBef>
              <a:buNone/>
              <a:defRPr sz="2800" i="1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0" name="TextBox 11"/>
          <p:cNvSpPr txBox="1">
            <a:spLocks noChangeArrowheads="1"/>
          </p:cNvSpPr>
          <p:nvPr/>
        </p:nvSpPr>
        <p:spPr bwMode="white">
          <a:xfrm>
            <a:off x="1671638" y="4917547"/>
            <a:ext cx="11777663" cy="785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920" tIns="121920" rIns="121920" bIns="121920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12176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12176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12176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12176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3200" b="1" dirty="0"/>
              <a:t>Objective: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1671638" y="5650764"/>
            <a:ext cx="12319000" cy="2445486"/>
          </a:xfrm>
          <a:prstGeom prst="rect">
            <a:avLst/>
          </a:prstGeom>
        </p:spPr>
        <p:txBody>
          <a:bodyPr/>
          <a:lstStyle>
            <a:lvl1pPr marL="0" indent="0">
              <a:buFont typeface="Wingdings" charset="2"/>
              <a:buNone/>
              <a:defRPr sz="2400" baseline="0"/>
            </a:lvl1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211677136"/>
      </p:ext>
    </p:extLst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">
    <p:bg>
      <p:bgPr>
        <a:gradFill rotWithShape="0">
          <a:gsLst>
            <a:gs pos="0">
              <a:srgbClr val="F0F0F0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650040" y="1856198"/>
            <a:ext cx="14898624" cy="5345953"/>
          </a:xfrm>
        </p:spPr>
        <p:txBody>
          <a:bodyPr>
            <a:noAutofit/>
          </a:bodyPr>
          <a:lstStyle>
            <a:lvl1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747942789"/>
      </p:ext>
    </p:extLst>
  </p:cSld>
  <p:clrMapOvr>
    <a:masterClrMapping/>
  </p:clrMapOvr>
  <p:transition spd="med"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 bwMode="white">
          <a:xfrm>
            <a:off x="136961" y="144390"/>
            <a:ext cx="12824551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lIns="121920" tIns="121920" rIns="121920" bIns="121920" anchor="ctr"/>
          <a:lstStyle/>
          <a:p>
            <a:pPr defTabSz="121912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933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latin typeface="+mn-lt"/>
                <a:ea typeface="+mn-ea"/>
                <a:cs typeface="+mn-cs"/>
              </a:rPr>
              <a:t>LAB</a:t>
            </a:r>
          </a:p>
        </p:txBody>
      </p:sp>
      <p:pic>
        <p:nvPicPr>
          <p:cNvPr id="2" name="Picture 1" descr="lab.g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74049" y="215274"/>
            <a:ext cx="2407901" cy="2407901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1660524" y="2294619"/>
            <a:ext cx="12330113" cy="852712"/>
          </a:xfrm>
        </p:spPr>
        <p:txBody>
          <a:bodyPr lIns="91440" tIns="91440" rIns="91440" bIns="91440" anchor="ctr"/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Lab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 bwMode="white">
          <a:xfrm>
            <a:off x="1671638" y="3260725"/>
            <a:ext cx="12319000" cy="3346421"/>
          </a:xfrm>
          <a:prstGeom prst="rect">
            <a:avLst/>
          </a:prstGeom>
        </p:spPr>
        <p:txBody>
          <a:bodyPr lIns="91440" tIns="91440" rIns="91440" bIns="91440">
            <a:noAutofit/>
          </a:bodyPr>
          <a:lstStyle>
            <a:lvl1pPr marL="571500" indent="-571500" algn="l">
              <a:lnSpc>
                <a:spcPct val="100000"/>
              </a:lnSpc>
              <a:spcBef>
                <a:spcPts val="0"/>
              </a:spcBef>
              <a:buFont typeface="Wingdings" charset="2"/>
              <a:buChar char="q"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952892369"/>
      </p:ext>
    </p:extLst>
  </p:cSld>
  <p:clrMapOvr>
    <a:masterClrMapping/>
  </p:clrMapOvr>
  <p:transition spd="med"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sion Contr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 bwMode="white">
          <a:xfrm>
            <a:off x="136961" y="144390"/>
            <a:ext cx="12824551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lIns="121920" tIns="121920" rIns="121920" bIns="121920" anchor="ctr"/>
          <a:lstStyle/>
          <a:p>
            <a:pPr defTabSz="121912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933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latin typeface="+mn-lt"/>
                <a:ea typeface="+mn-ea"/>
                <a:cs typeface="+mn-cs"/>
              </a:rPr>
              <a:t>COMMIT</a:t>
            </a:r>
          </a:p>
        </p:txBody>
      </p:sp>
      <p:pic>
        <p:nvPicPr>
          <p:cNvPr id="2" name="Picture 1" descr="commit.g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75968" y="-183233"/>
            <a:ext cx="2404063" cy="3204916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1660524" y="2294619"/>
            <a:ext cx="12330113" cy="852712"/>
          </a:xfrm>
        </p:spPr>
        <p:txBody>
          <a:bodyPr lIns="91440" tIns="91440" rIns="91440" bIns="91440" anchor="ctr"/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Commit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1660524" y="3273285"/>
            <a:ext cx="12330113" cy="3346421"/>
          </a:xfrm>
          <a:prstGeom prst="rect">
            <a:avLst/>
          </a:prstGeom>
        </p:spPr>
        <p:txBody>
          <a:bodyPr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$ cd repo</a:t>
            </a:r>
          </a:p>
          <a:p>
            <a:r>
              <a:rPr lang="en-US" dirty="0" smtClean="0"/>
              <a:t>$ git </a:t>
            </a:r>
            <a:r>
              <a:rPr lang="en-US" dirty="0" err="1" smtClean="0"/>
              <a:t>init</a:t>
            </a:r>
            <a:endParaRPr lang="en-US" dirty="0" smtClean="0"/>
          </a:p>
          <a:p>
            <a:r>
              <a:rPr lang="en-US" dirty="0" smtClean="0"/>
              <a:t>$ git add .</a:t>
            </a:r>
          </a:p>
          <a:p>
            <a:r>
              <a:rPr lang="en-US" dirty="0" smtClean="0"/>
              <a:t>$ git commit -m "Work Complete"</a:t>
            </a:r>
          </a:p>
        </p:txBody>
      </p:sp>
    </p:spTree>
    <p:extLst>
      <p:ext uri="{BB962C8B-B14F-4D97-AF65-F5344CB8AC3E}">
        <p14:creationId xmlns:p14="http://schemas.microsoft.com/office/powerpoint/2010/main" val="1105998384"/>
      </p:ext>
    </p:extLst>
  </p:cSld>
  <p:clrMapOvr>
    <a:masterClrMapping/>
  </p:clrMapOvr>
  <p:transition spd="med"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cu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 userDrawn="1"/>
        </p:nvSpPr>
        <p:spPr bwMode="white">
          <a:xfrm>
            <a:off x="136961" y="144390"/>
            <a:ext cx="14076456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lIns="121920" tIns="121920" rIns="121920" bIns="121920" anchor="ctr"/>
          <a:lstStyle/>
          <a:p>
            <a:pPr defTabSz="121912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933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latin typeface="+mn-lt"/>
                <a:ea typeface="+mn-ea"/>
                <a:cs typeface="+mn-cs"/>
              </a:rPr>
              <a:t>DISCUSSION</a:t>
            </a:r>
            <a:endParaRPr lang="en-US" sz="16933" dirty="0">
              <a:ln w="18415" cmpd="sng">
                <a:solidFill>
                  <a:srgbClr val="FFFFFF"/>
                </a:solidFill>
                <a:prstDash val="solid"/>
              </a:ln>
              <a:solidFill>
                <a:schemeClr val="bg2">
                  <a:lumMod val="95000"/>
                  <a:alpha val="50000"/>
                </a:schemeClr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3" name="Picture 2" descr="conversation.g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0282" y="324724"/>
            <a:ext cx="2815435" cy="2189001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1660524" y="2294619"/>
            <a:ext cx="12330113" cy="852712"/>
          </a:xfrm>
        </p:spPr>
        <p:txBody>
          <a:bodyPr lIns="91440" tIns="91440" rIns="91440" bIns="91440" anchor="ctr"/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Discussion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1660524" y="3260725"/>
            <a:ext cx="12330113" cy="2544287"/>
          </a:xfrm>
          <a:prstGeom prst="rect">
            <a:avLst/>
          </a:prstGeom>
        </p:spPr>
        <p:txBody>
          <a:bodyPr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3666089197"/>
      </p:ext>
    </p:extLst>
  </p:cSld>
  <p:clrMapOvr>
    <a:masterClrMapping/>
  </p:clrMapOvr>
  <p:transition spd="med"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andard">
    <p:bg>
      <p:bgPr>
        <a:gradFill rotWithShape="0">
          <a:gsLst>
            <a:gs pos="0">
              <a:schemeClr val="bg1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650040" y="1856198"/>
            <a:ext cx="14898624" cy="5345953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008308373"/>
      </p:ext>
    </p:extLst>
  </p:cSld>
  <p:clrMapOvr>
    <a:masterClrMapping/>
  </p:clrMapOvr>
  <p:transition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and - Black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063" y="1433513"/>
            <a:ext cx="703262" cy="538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Straight Connector 7"/>
          <p:cNvCxnSpPr/>
          <p:nvPr/>
        </p:nvCxnSpPr>
        <p:spPr>
          <a:xfrm flipH="1">
            <a:off x="0" y="8164513"/>
            <a:ext cx="16256000" cy="36512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1121104" y="2315963"/>
            <a:ext cx="14423693" cy="5580480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solidFill>
                  <a:srgbClr val="FFFFFF"/>
                </a:solidFill>
                <a:latin typeface="Courier New"/>
                <a:cs typeface="Courier New"/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 smtClean="0"/>
              <a:t>RESULT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1121104" y="1337149"/>
            <a:ext cx="14422528" cy="729785"/>
          </a:xfrm>
          <a:solidFill>
            <a:schemeClr val="tx2"/>
          </a:solidFill>
        </p:spPr>
        <p:txBody>
          <a:bodyPr lIns="91440"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sz="2800" b="1">
                <a:solidFill>
                  <a:schemeClr val="bg1"/>
                </a:solidFill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&gt; command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 hasCustomPrompt="1"/>
          </p:nvPr>
        </p:nvSpPr>
        <p:spPr>
          <a:xfrm>
            <a:off x="1127883" y="3228515"/>
            <a:ext cx="14420850" cy="557213"/>
          </a:xfrm>
          <a:solidFill>
            <a:schemeClr val="accent1">
              <a:alpha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anchor="ctr">
            <a:noAutofit/>
          </a:bodyPr>
          <a:lstStyle>
            <a:lvl1pPr algn="l">
              <a:defRPr sz="4200" baseline="0">
                <a:solidFill>
                  <a:schemeClr val="bg2"/>
                </a:solidFill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587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5513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and - Example - Black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4" y="1348277"/>
            <a:ext cx="14934855" cy="3410817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Wingdings" charset="0"/>
              <a:buNone/>
              <a:tabLst/>
              <a:defRPr sz="2800" baseline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pPr lvl="0"/>
            <a:r>
              <a:rPr lang="en-US" dirty="0" smtClean="0"/>
              <a:t>command or result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09913" y="4999858"/>
            <a:ext cx="14934888" cy="2880769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5102773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and - Blu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063" y="1433513"/>
            <a:ext cx="703262" cy="538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Straight Connector 6"/>
          <p:cNvCxnSpPr/>
          <p:nvPr/>
        </p:nvCxnSpPr>
        <p:spPr>
          <a:xfrm flipH="1">
            <a:off x="0" y="8164513"/>
            <a:ext cx="16256000" cy="36512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1121104" y="2315963"/>
            <a:ext cx="14423693" cy="5580480"/>
          </a:xfrm>
          <a:solidFill>
            <a:schemeClr val="accent4">
              <a:lumMod val="50000"/>
            </a:schemeClr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solidFill>
                  <a:srgbClr val="FFFFFF"/>
                </a:solidFill>
                <a:latin typeface="Courier New"/>
                <a:cs typeface="Courier New"/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 smtClean="0"/>
              <a:t>RESULT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1121104" y="1337149"/>
            <a:ext cx="14422528" cy="729785"/>
          </a:xfrm>
          <a:solidFill>
            <a:schemeClr val="accent4">
              <a:lumMod val="50000"/>
            </a:schemeClr>
          </a:solidFill>
        </p:spPr>
        <p:txBody>
          <a:bodyPr lIns="91440"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sz="2800" b="1">
                <a:solidFill>
                  <a:schemeClr val="bg1"/>
                </a:solidFill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&gt; command</a:t>
            </a:r>
          </a:p>
        </p:txBody>
      </p:sp>
      <p:sp>
        <p:nvSpPr>
          <p:cNvPr id="12" name="Content Placeholder 5"/>
          <p:cNvSpPr>
            <a:spLocks noGrp="1"/>
          </p:cNvSpPr>
          <p:nvPr>
            <p:ph sz="quarter" idx="12" hasCustomPrompt="1"/>
          </p:nvPr>
        </p:nvSpPr>
        <p:spPr>
          <a:xfrm>
            <a:off x="1127883" y="3228515"/>
            <a:ext cx="14420850" cy="557213"/>
          </a:xfrm>
          <a:solidFill>
            <a:schemeClr val="accent1">
              <a:alpha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anchor="ctr">
            <a:noAutofit/>
          </a:bodyPr>
          <a:lstStyle>
            <a:lvl1pPr algn="l">
              <a:defRPr sz="4200" baseline="0">
                <a:solidFill>
                  <a:schemeClr val="bg2"/>
                </a:solidFill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718103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and - Example - Blu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4" y="1348277"/>
            <a:ext cx="14934855" cy="3410817"/>
          </a:xfrm>
          <a:solidFill>
            <a:schemeClr val="accent4">
              <a:lumMod val="50000"/>
            </a:schemeClr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200" baseline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pPr lvl="0"/>
            <a:r>
              <a:rPr lang="en-US" dirty="0" smtClean="0"/>
              <a:t>command or result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09913" y="4999858"/>
            <a:ext cx="14934888" cy="2880769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2611129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l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250" y="1336675"/>
            <a:ext cx="412750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1121104" y="2113747"/>
            <a:ext cx="14423693" cy="5951611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Courier New" panose="02070309020205020404" pitchFamily="49" charset="0"/>
                <a:cs typeface="Courier New" panose="02070309020205020404" pitchFamily="49" charset="0"/>
              </a:defRPr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>
              <a:defRPr sz="3200"/>
            </a:lvl5pPr>
          </a:lstStyle>
          <a:p>
            <a:pPr lvl="0"/>
            <a:r>
              <a:rPr lang="en-US" dirty="0" smtClean="0"/>
              <a:t>SOURCE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1121104" y="1337150"/>
            <a:ext cx="14422528" cy="566391"/>
          </a:xfrm>
          <a:solidFill>
            <a:schemeClr val="bg1">
              <a:lumMod val="85000"/>
              <a:alpha val="50000"/>
            </a:schemeClr>
          </a:solidFill>
        </p:spPr>
        <p:txBody>
          <a:bodyPr lIns="91440" bIns="91440" anchor="ctr" anchorCtr="0">
            <a:noAutofit/>
          </a:bodyPr>
          <a:lstStyle>
            <a:lvl1pPr marL="0" indent="0">
              <a:buNone/>
              <a:defRPr sz="2800" b="1"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pPr lvl="0"/>
            <a:r>
              <a:rPr lang="en-US" dirty="0" smtClean="0"/>
              <a:t>/</a:t>
            </a:r>
            <a:r>
              <a:rPr lang="en-US" dirty="0" err="1" smtClean="0"/>
              <a:t>filepath</a:t>
            </a:r>
            <a:r>
              <a:rPr lang="en-US" dirty="0" smtClean="0"/>
              <a:t>/</a:t>
            </a:r>
            <a:r>
              <a:rPr lang="en-US" dirty="0" err="1" smtClean="0"/>
              <a:t>file.rb</a:t>
            </a:r>
            <a:endParaRPr lang="en-US" dirty="0" smtClean="0"/>
          </a:p>
        </p:txBody>
      </p:sp>
      <p:sp>
        <p:nvSpPr>
          <p:cNvPr id="19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1124446" y="3538306"/>
            <a:ext cx="14404273" cy="659007"/>
          </a:xfrm>
          <a:solidFill>
            <a:srgbClr val="FF0000">
              <a:alpha val="25000"/>
            </a:srgbClr>
          </a:solidFill>
        </p:spPr>
        <p:txBody>
          <a:bodyPr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</a:p>
        </p:txBody>
      </p:sp>
      <p:sp>
        <p:nvSpPr>
          <p:cNvPr id="2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1135042" y="4206982"/>
            <a:ext cx="14404273" cy="626533"/>
          </a:xfrm>
          <a:solidFill>
            <a:srgbClr val="008000">
              <a:alpha val="25000"/>
            </a:srgbClr>
          </a:solidFill>
        </p:spPr>
        <p:txBody>
          <a:bodyPr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2632697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4" y="1348277"/>
            <a:ext cx="14934884" cy="6694698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 baseline="0"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pPr lvl="0"/>
            <a:r>
              <a:rPr lang="en-US" dirty="0" smtClean="0"/>
              <a:t>source code without a file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610834" y="2775887"/>
            <a:ext cx="14925911" cy="659007"/>
          </a:xfrm>
          <a:solidFill>
            <a:srgbClr val="FF0000">
              <a:alpha val="25000"/>
            </a:srgbClr>
          </a:solidFill>
        </p:spPr>
        <p:txBody>
          <a:bodyPr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621430" y="3444563"/>
            <a:ext cx="14925911" cy="626533"/>
          </a:xfrm>
          <a:solidFill>
            <a:srgbClr val="008000">
              <a:alpha val="25000"/>
            </a:srgbClr>
          </a:solidFill>
        </p:spPr>
        <p:txBody>
          <a:bodyPr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9533607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 Righ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4" y="1348277"/>
            <a:ext cx="7310937" cy="6678417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pPr lvl="0"/>
            <a:r>
              <a:rPr lang="en-US" dirty="0" smtClean="0"/>
              <a:t>source code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8233833" y="1348277"/>
            <a:ext cx="7310968" cy="6678417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624417" y="2775887"/>
            <a:ext cx="7281333" cy="659007"/>
          </a:xfrm>
          <a:solidFill>
            <a:srgbClr val="FF0000">
              <a:alpha val="25000"/>
            </a:srgbClr>
          </a:solidFill>
        </p:spPr>
        <p:txBody>
          <a:bodyPr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621431" y="3444563"/>
            <a:ext cx="7284320" cy="626533"/>
          </a:xfrm>
          <a:solidFill>
            <a:srgbClr val="008000">
              <a:alpha val="25000"/>
            </a:srgbClr>
          </a:solidFill>
        </p:spPr>
        <p:txBody>
          <a:bodyPr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39665927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19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white">
          <a:xfrm>
            <a:off x="609600" y="304800"/>
            <a:ext cx="14935200" cy="828675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r>
              <a:rPr lang="en-CA" dirty="0" smtClean="0"/>
              <a:t>Title Text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white">
          <a:xfrm>
            <a:off x="609600" y="1524000"/>
            <a:ext cx="14938375" cy="6421438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pic>
        <p:nvPicPr>
          <p:cNvPr id="1028" name="Picture 6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43163" y="8178800"/>
            <a:ext cx="950912" cy="1039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Straight Connector 7"/>
          <p:cNvCxnSpPr/>
          <p:nvPr/>
        </p:nvCxnSpPr>
        <p:spPr>
          <a:xfrm flipH="1">
            <a:off x="0" y="8164513"/>
            <a:ext cx="16256000" cy="36512"/>
          </a:xfrm>
          <a:prstGeom prst="line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 bwMode="white">
          <a:xfrm>
            <a:off x="596900" y="8456613"/>
            <a:ext cx="5394325" cy="477837"/>
          </a:xfrm>
          <a:prstGeom prst="rect">
            <a:avLst/>
          </a:prstGeom>
        </p:spPr>
        <p:txBody>
          <a:bodyPr tIns="91440" bIns="91440">
            <a:normAutofit fontScale="92500" lnSpcReduction="20000"/>
          </a:bodyPr>
          <a:lstStyle/>
          <a:p>
            <a:pPr defTabSz="121912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rgbClr val="7D868C"/>
                </a:solidFill>
                <a:latin typeface="+mn-lt"/>
                <a:ea typeface="+mn-ea"/>
                <a:cs typeface="+mn-cs"/>
              </a:rPr>
              <a:t>©2015 Chef Software Inc</a:t>
            </a:r>
            <a:r>
              <a:rPr lang="en-US" dirty="0">
                <a:latin typeface="+mn-lt"/>
                <a:ea typeface="+mn-ea"/>
                <a:cs typeface="+mn-cs"/>
              </a:rPr>
              <a:t>.</a:t>
            </a:r>
          </a:p>
          <a:p>
            <a:pPr defTabSz="1219120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 bwMode="white">
          <a:xfrm>
            <a:off x="7410450" y="8456613"/>
            <a:ext cx="1435100" cy="522287"/>
          </a:xfrm>
          <a:prstGeom prst="rect">
            <a:avLst/>
          </a:prstGeom>
        </p:spPr>
        <p:txBody>
          <a:bodyPr tIns="91440" bIns="91440">
            <a:normAutofit lnSpcReduction="10000"/>
          </a:bodyPr>
          <a:lstStyle/>
          <a:p>
            <a:pPr algn="ctr" defTabSz="121912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rgbClr val="7F7F7F"/>
                </a:solidFill>
                <a:latin typeface="+mn-lt"/>
                <a:ea typeface="+mn-ea"/>
                <a:cs typeface="+mn-cs"/>
              </a:rPr>
              <a:t>1-</a:t>
            </a:r>
            <a:fld id="{F0B79B2F-E1DD-4D43-95B3-EA08C411D807}" type="slidenum">
              <a:rPr lang="en-US">
                <a:solidFill>
                  <a:srgbClr val="7F7F7F"/>
                </a:solidFill>
                <a:latin typeface="+mn-lt"/>
                <a:ea typeface="+mn-ea"/>
                <a:cs typeface="+mn-cs"/>
              </a:rPr>
              <a:pPr algn="ctr" defTabSz="1219120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dirty="0">
              <a:solidFill>
                <a:srgbClr val="7F7F7F"/>
              </a:solidFill>
              <a:latin typeface="+mn-lt"/>
              <a:ea typeface="+mn-ea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24" r:id="rId1"/>
    <p:sldLayoutId id="2147483825" r:id="rId2"/>
    <p:sldLayoutId id="2147483833" r:id="rId3"/>
    <p:sldLayoutId id="2147483834" r:id="rId4"/>
    <p:sldLayoutId id="2147483835" r:id="rId5"/>
    <p:sldLayoutId id="2147483836" r:id="rId6"/>
    <p:sldLayoutId id="2147483837" r:id="rId7"/>
    <p:sldLayoutId id="2147483838" r:id="rId8"/>
    <p:sldLayoutId id="2147483839" r:id="rId9"/>
    <p:sldLayoutId id="2147483840" r:id="rId10"/>
    <p:sldLayoutId id="2147483841" r:id="rId11"/>
    <p:sldLayoutId id="2147483843" r:id="rId12"/>
    <p:sldLayoutId id="2147483867" r:id="rId13"/>
    <p:sldLayoutId id="2147483869" r:id="rId14"/>
  </p:sldLayoutIdLst>
  <p:transition spd="med">
    <p:fade/>
  </p:transition>
  <p:timing>
    <p:tnLst>
      <p:par>
        <p:cTn id="1" dur="indefinite" restart="never" nodeType="tmRoot"/>
      </p:par>
    </p:tnLst>
  </p:timing>
  <p:hf hdr="0" dt="0"/>
  <p:txStyles>
    <p:titleStyle>
      <a:lvl1pPr algn="l" defTabSz="1217613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lang="en-US" sz="5800" b="1" kern="1200" dirty="0">
          <a:ln w="3175">
            <a:noFill/>
          </a:ln>
          <a:solidFill>
            <a:schemeClr val="accent1"/>
          </a:solidFill>
          <a:latin typeface="+mj-lt"/>
          <a:ea typeface="ＭＳ Ｐゴシック" charset="0"/>
          <a:cs typeface="Arial" charset="0"/>
        </a:defRPr>
      </a:lvl1pPr>
      <a:lvl2pPr algn="l" defTabSz="1217613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5800" b="1">
          <a:solidFill>
            <a:schemeClr val="accent1"/>
          </a:solidFill>
          <a:latin typeface="Arial" charset="0"/>
          <a:ea typeface="ＭＳ Ｐゴシック" charset="0"/>
        </a:defRPr>
      </a:lvl2pPr>
      <a:lvl3pPr algn="l" defTabSz="1217613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5800" b="1">
          <a:solidFill>
            <a:schemeClr val="accent1"/>
          </a:solidFill>
          <a:latin typeface="Arial" charset="0"/>
          <a:ea typeface="ＭＳ Ｐゴシック" charset="0"/>
        </a:defRPr>
      </a:lvl3pPr>
      <a:lvl4pPr algn="l" defTabSz="1217613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5800" b="1">
          <a:solidFill>
            <a:schemeClr val="accent1"/>
          </a:solidFill>
          <a:latin typeface="Arial" charset="0"/>
          <a:ea typeface="ＭＳ Ｐゴシック" charset="0"/>
        </a:defRPr>
      </a:lvl4pPr>
      <a:lvl5pPr algn="l" defTabSz="1217613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5800" b="1">
          <a:solidFill>
            <a:schemeClr val="accent1"/>
          </a:solidFill>
          <a:latin typeface="Arial" charset="0"/>
          <a:ea typeface="ＭＳ Ｐゴシック" charset="0"/>
        </a:defRPr>
      </a:lvl5pPr>
      <a:lvl6pPr marL="457200" algn="l" defTabSz="1217613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5800" b="1">
          <a:solidFill>
            <a:schemeClr val="accent1"/>
          </a:solidFill>
          <a:latin typeface="Arial" charset="0"/>
          <a:ea typeface="ＭＳ Ｐゴシック" charset="0"/>
        </a:defRPr>
      </a:lvl6pPr>
      <a:lvl7pPr marL="914400" algn="l" defTabSz="1217613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5800" b="1">
          <a:solidFill>
            <a:schemeClr val="accent1"/>
          </a:solidFill>
          <a:latin typeface="Arial" charset="0"/>
          <a:ea typeface="ＭＳ Ｐゴシック" charset="0"/>
        </a:defRPr>
      </a:lvl7pPr>
      <a:lvl8pPr marL="1371600" algn="l" defTabSz="1217613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5800" b="1">
          <a:solidFill>
            <a:schemeClr val="accent1"/>
          </a:solidFill>
          <a:latin typeface="Arial" charset="0"/>
          <a:ea typeface="ＭＳ Ｐゴシック" charset="0"/>
        </a:defRPr>
      </a:lvl8pPr>
      <a:lvl9pPr marL="1828800" algn="l" defTabSz="1217613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5800" b="1">
          <a:solidFill>
            <a:schemeClr val="accent1"/>
          </a:solidFill>
          <a:latin typeface="Arial" charset="0"/>
          <a:ea typeface="ＭＳ Ｐゴシック" charset="0"/>
        </a:defRPr>
      </a:lvl9pPr>
    </p:titleStyle>
    <p:bodyStyle>
      <a:lvl1pPr algn="l" defTabSz="1217613" rtl="0" eaLnBrk="1" fontAlgn="base" hangingPunct="1">
        <a:spcBef>
          <a:spcPts val="800"/>
        </a:spcBef>
        <a:spcAft>
          <a:spcPct val="0"/>
        </a:spcAft>
        <a:buSzPct val="90000"/>
        <a:buFont typeface="Arial" charset="0"/>
        <a:defRPr sz="3200" kern="1200">
          <a:solidFill>
            <a:srgbClr val="3E4346"/>
          </a:solidFill>
          <a:latin typeface="+mn-lt"/>
          <a:ea typeface="ＭＳ Ｐゴシック" charset="0"/>
          <a:cs typeface="ＭＳ Ｐゴシック" charset="0"/>
        </a:defRPr>
      </a:lvl1pPr>
      <a:lvl2pPr marL="307975" algn="l" defTabSz="1217613" rtl="0" eaLnBrk="1" fontAlgn="base" hangingPunct="1">
        <a:spcBef>
          <a:spcPts val="800"/>
        </a:spcBef>
        <a:spcAft>
          <a:spcPct val="0"/>
        </a:spcAft>
        <a:buSzPct val="90000"/>
        <a:buFont typeface="Arial" charset="0"/>
        <a:defRPr sz="2800" kern="1200">
          <a:solidFill>
            <a:srgbClr val="3E4346"/>
          </a:solidFill>
          <a:latin typeface="+mn-lt"/>
          <a:ea typeface="ＭＳ Ｐゴシック" charset="0"/>
          <a:cs typeface="+mn-cs"/>
        </a:defRPr>
      </a:lvl2pPr>
      <a:lvl3pPr marL="608013" algn="l" defTabSz="1217613" rtl="0" eaLnBrk="1" fontAlgn="base" hangingPunct="1">
        <a:spcBef>
          <a:spcPts val="800"/>
        </a:spcBef>
        <a:spcAft>
          <a:spcPct val="0"/>
        </a:spcAft>
        <a:buSzPct val="90000"/>
        <a:buFont typeface="Arial" charset="0"/>
        <a:defRPr sz="2400" kern="1200">
          <a:solidFill>
            <a:srgbClr val="3E4346"/>
          </a:solidFill>
          <a:latin typeface="+mn-lt"/>
          <a:ea typeface="ＭＳ Ｐゴシック" charset="0"/>
          <a:cs typeface="+mn-cs"/>
        </a:defRPr>
      </a:lvl3pPr>
      <a:lvl4pPr marL="839788" algn="l" defTabSz="1217613" rtl="0" eaLnBrk="1" fontAlgn="base" hangingPunct="1">
        <a:spcBef>
          <a:spcPts val="800"/>
        </a:spcBef>
        <a:spcAft>
          <a:spcPct val="0"/>
        </a:spcAft>
        <a:buSzPct val="90000"/>
        <a:buFont typeface="Arial" charset="0"/>
        <a:defRPr sz="2400" kern="1200">
          <a:solidFill>
            <a:srgbClr val="3E4346"/>
          </a:solidFill>
          <a:latin typeface="+mn-lt"/>
          <a:ea typeface="ＭＳ Ｐゴシック" charset="0"/>
          <a:cs typeface="+mn-cs"/>
        </a:defRPr>
      </a:lvl4pPr>
      <a:lvl5pPr marL="1068388" algn="l" defTabSz="1217613" rtl="0" eaLnBrk="1" fontAlgn="base" hangingPunct="1">
        <a:spcBef>
          <a:spcPts val="800"/>
        </a:spcBef>
        <a:spcAft>
          <a:spcPct val="0"/>
        </a:spcAft>
        <a:buSzPct val="90000"/>
        <a:buFont typeface="Arial" charset="0"/>
        <a:defRPr sz="2000" kern="1200">
          <a:solidFill>
            <a:srgbClr val="3E4346"/>
          </a:solidFill>
          <a:latin typeface="+mn-lt"/>
          <a:ea typeface="ＭＳ Ｐゴシック" charset="0"/>
          <a:cs typeface="+mn-cs"/>
        </a:defRPr>
      </a:lvl5pPr>
      <a:lvl6pPr marL="3352582" indent="-304780" algn="l" defTabSz="121912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142" indent="-304780" algn="l" defTabSz="121912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703" indent="-304780" algn="l" defTabSz="121912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264" indent="-304780" algn="l" defTabSz="121912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61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20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681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42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02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362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923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483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white">
          <a:xfrm>
            <a:off x="609600" y="304800"/>
            <a:ext cx="14935200" cy="828675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r>
              <a:rPr lang="en-CA" dirty="0" smtClean="0"/>
              <a:t>Title Text</a:t>
            </a:r>
            <a:endParaRPr lang="en-US" dirty="0"/>
          </a:p>
        </p:txBody>
      </p:sp>
      <p:pic>
        <p:nvPicPr>
          <p:cNvPr id="1028" name="Picture 6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43163" y="8178800"/>
            <a:ext cx="950912" cy="1039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Straight Connector 7"/>
          <p:cNvCxnSpPr/>
          <p:nvPr/>
        </p:nvCxnSpPr>
        <p:spPr>
          <a:xfrm flipH="1">
            <a:off x="0" y="8164513"/>
            <a:ext cx="16256000" cy="36512"/>
          </a:xfrm>
          <a:prstGeom prst="line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 bwMode="white">
          <a:xfrm>
            <a:off x="596900" y="8456613"/>
            <a:ext cx="5394325" cy="477837"/>
          </a:xfrm>
          <a:prstGeom prst="rect">
            <a:avLst/>
          </a:prstGeom>
        </p:spPr>
        <p:txBody>
          <a:bodyPr tIns="91440" bIns="91440">
            <a:normAutofit fontScale="92500" lnSpcReduction="20000"/>
          </a:bodyPr>
          <a:lstStyle/>
          <a:p>
            <a:pPr defTabSz="121912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rgbClr val="7D868C"/>
                </a:solidFill>
                <a:latin typeface="+mn-lt"/>
                <a:ea typeface="+mn-ea"/>
                <a:cs typeface="+mn-cs"/>
              </a:rPr>
              <a:t>©2015 Chef Software Inc</a:t>
            </a:r>
            <a:r>
              <a:rPr lang="en-US" dirty="0">
                <a:latin typeface="+mn-lt"/>
                <a:ea typeface="+mn-ea"/>
                <a:cs typeface="+mn-cs"/>
              </a:rPr>
              <a:t>.</a:t>
            </a:r>
          </a:p>
          <a:p>
            <a:pPr defTabSz="1219120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 bwMode="white">
          <a:xfrm>
            <a:off x="7410450" y="8456613"/>
            <a:ext cx="1435100" cy="522287"/>
          </a:xfrm>
          <a:prstGeom prst="rect">
            <a:avLst/>
          </a:prstGeom>
        </p:spPr>
        <p:txBody>
          <a:bodyPr tIns="91440" bIns="91440">
            <a:normAutofit lnSpcReduction="10000"/>
          </a:bodyPr>
          <a:lstStyle/>
          <a:p>
            <a:pPr algn="ctr" defTabSz="121912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rgbClr val="7F7F7F"/>
                </a:solidFill>
                <a:latin typeface="+mn-lt"/>
                <a:ea typeface="+mn-ea"/>
                <a:cs typeface="+mn-cs"/>
              </a:rPr>
              <a:t>1-</a:t>
            </a:r>
            <a:fld id="{F0B79B2F-E1DD-4D43-95B3-EA08C411D807}" type="slidenum">
              <a:rPr lang="en-US">
                <a:solidFill>
                  <a:srgbClr val="7F7F7F"/>
                </a:solidFill>
                <a:latin typeface="+mn-lt"/>
                <a:ea typeface="+mn-ea"/>
                <a:cs typeface="+mn-cs"/>
              </a:rPr>
              <a:pPr algn="ctr" defTabSz="1219120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dirty="0">
              <a:solidFill>
                <a:srgbClr val="7F7F7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0" y="0"/>
            <a:ext cx="16256000" cy="2741083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lIns="121915" tIns="60957" rIns="121915" bIns="60957" anchor="ctr"/>
          <a:lstStyle/>
          <a:p>
            <a:pPr algn="ctr" defTabSz="1218768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32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0279723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  <p:sldLayoutId id="2147483856" r:id="rId7"/>
    <p:sldLayoutId id="2147483866" r:id="rId8"/>
    <p:sldLayoutId id="2147483868" r:id="rId9"/>
  </p:sldLayoutIdLst>
  <p:transition spd="med">
    <p:fade/>
  </p:transition>
  <p:timing>
    <p:tnLst>
      <p:par>
        <p:cTn id="1" dur="indefinite" restart="never" nodeType="tmRoot"/>
      </p:par>
    </p:tnLst>
  </p:timing>
  <p:hf hdr="0" dt="0"/>
  <p:txStyles>
    <p:titleStyle>
      <a:lvl1pPr algn="l" defTabSz="1217613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lang="en-US" sz="5800" b="1" kern="1200" dirty="0">
          <a:ln w="3175">
            <a:noFill/>
          </a:ln>
          <a:solidFill>
            <a:schemeClr val="accent1"/>
          </a:solidFill>
          <a:latin typeface="+mj-lt"/>
          <a:ea typeface="ＭＳ Ｐゴシック" charset="0"/>
          <a:cs typeface="Arial" charset="0"/>
        </a:defRPr>
      </a:lvl1pPr>
      <a:lvl2pPr algn="l" defTabSz="1217613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5800" b="1">
          <a:solidFill>
            <a:schemeClr val="accent1"/>
          </a:solidFill>
          <a:latin typeface="Arial" charset="0"/>
          <a:ea typeface="ＭＳ Ｐゴシック" charset="0"/>
        </a:defRPr>
      </a:lvl2pPr>
      <a:lvl3pPr algn="l" defTabSz="1217613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5800" b="1">
          <a:solidFill>
            <a:schemeClr val="accent1"/>
          </a:solidFill>
          <a:latin typeface="Arial" charset="0"/>
          <a:ea typeface="ＭＳ Ｐゴシック" charset="0"/>
        </a:defRPr>
      </a:lvl3pPr>
      <a:lvl4pPr algn="l" defTabSz="1217613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5800" b="1">
          <a:solidFill>
            <a:schemeClr val="accent1"/>
          </a:solidFill>
          <a:latin typeface="Arial" charset="0"/>
          <a:ea typeface="ＭＳ Ｐゴシック" charset="0"/>
        </a:defRPr>
      </a:lvl4pPr>
      <a:lvl5pPr algn="l" defTabSz="1217613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5800" b="1">
          <a:solidFill>
            <a:schemeClr val="accent1"/>
          </a:solidFill>
          <a:latin typeface="Arial" charset="0"/>
          <a:ea typeface="ＭＳ Ｐゴシック" charset="0"/>
        </a:defRPr>
      </a:lvl5pPr>
      <a:lvl6pPr marL="457200" algn="l" defTabSz="1217613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5800" b="1">
          <a:solidFill>
            <a:schemeClr val="accent1"/>
          </a:solidFill>
          <a:latin typeface="Arial" charset="0"/>
          <a:ea typeface="ＭＳ Ｐゴシック" charset="0"/>
        </a:defRPr>
      </a:lvl6pPr>
      <a:lvl7pPr marL="914400" algn="l" defTabSz="1217613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5800" b="1">
          <a:solidFill>
            <a:schemeClr val="accent1"/>
          </a:solidFill>
          <a:latin typeface="Arial" charset="0"/>
          <a:ea typeface="ＭＳ Ｐゴシック" charset="0"/>
        </a:defRPr>
      </a:lvl7pPr>
      <a:lvl8pPr marL="1371600" algn="l" defTabSz="1217613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5800" b="1">
          <a:solidFill>
            <a:schemeClr val="accent1"/>
          </a:solidFill>
          <a:latin typeface="Arial" charset="0"/>
          <a:ea typeface="ＭＳ Ｐゴシック" charset="0"/>
        </a:defRPr>
      </a:lvl8pPr>
      <a:lvl9pPr marL="1828800" algn="l" defTabSz="1217613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5800" b="1">
          <a:solidFill>
            <a:schemeClr val="accent1"/>
          </a:solidFill>
          <a:latin typeface="Arial" charset="0"/>
          <a:ea typeface="ＭＳ Ｐゴシック" charset="0"/>
        </a:defRPr>
      </a:lvl9pPr>
    </p:titleStyle>
    <p:bodyStyle>
      <a:lvl1pPr algn="l" defTabSz="1217613" rtl="0" eaLnBrk="1" fontAlgn="base" hangingPunct="1">
        <a:spcBef>
          <a:spcPts val="800"/>
        </a:spcBef>
        <a:spcAft>
          <a:spcPct val="0"/>
        </a:spcAft>
        <a:buSzPct val="90000"/>
        <a:buFont typeface="Arial" charset="0"/>
        <a:defRPr sz="3200" kern="1200">
          <a:solidFill>
            <a:srgbClr val="3E4346"/>
          </a:solidFill>
          <a:latin typeface="+mn-lt"/>
          <a:ea typeface="ＭＳ Ｐゴシック" charset="0"/>
          <a:cs typeface="ＭＳ Ｐゴシック" charset="0"/>
        </a:defRPr>
      </a:lvl1pPr>
      <a:lvl2pPr marL="307975" algn="l" defTabSz="1217613" rtl="0" eaLnBrk="1" fontAlgn="base" hangingPunct="1">
        <a:spcBef>
          <a:spcPts val="800"/>
        </a:spcBef>
        <a:spcAft>
          <a:spcPct val="0"/>
        </a:spcAft>
        <a:buSzPct val="90000"/>
        <a:buFont typeface="Arial" charset="0"/>
        <a:defRPr sz="2800" kern="1200">
          <a:solidFill>
            <a:srgbClr val="3E4346"/>
          </a:solidFill>
          <a:latin typeface="+mn-lt"/>
          <a:ea typeface="ＭＳ Ｐゴシック" charset="0"/>
          <a:cs typeface="+mn-cs"/>
        </a:defRPr>
      </a:lvl2pPr>
      <a:lvl3pPr marL="608013" algn="l" defTabSz="1217613" rtl="0" eaLnBrk="1" fontAlgn="base" hangingPunct="1">
        <a:spcBef>
          <a:spcPts val="800"/>
        </a:spcBef>
        <a:spcAft>
          <a:spcPct val="0"/>
        </a:spcAft>
        <a:buSzPct val="90000"/>
        <a:buFont typeface="Arial" charset="0"/>
        <a:defRPr sz="2400" kern="1200">
          <a:solidFill>
            <a:srgbClr val="3E4346"/>
          </a:solidFill>
          <a:latin typeface="+mn-lt"/>
          <a:ea typeface="ＭＳ Ｐゴシック" charset="0"/>
          <a:cs typeface="+mn-cs"/>
        </a:defRPr>
      </a:lvl3pPr>
      <a:lvl4pPr marL="839788" algn="l" defTabSz="1217613" rtl="0" eaLnBrk="1" fontAlgn="base" hangingPunct="1">
        <a:spcBef>
          <a:spcPts val="800"/>
        </a:spcBef>
        <a:spcAft>
          <a:spcPct val="0"/>
        </a:spcAft>
        <a:buSzPct val="90000"/>
        <a:buFont typeface="Arial" charset="0"/>
        <a:defRPr sz="2400" kern="1200">
          <a:solidFill>
            <a:srgbClr val="3E4346"/>
          </a:solidFill>
          <a:latin typeface="+mn-lt"/>
          <a:ea typeface="ＭＳ Ｐゴシック" charset="0"/>
          <a:cs typeface="+mn-cs"/>
        </a:defRPr>
      </a:lvl4pPr>
      <a:lvl5pPr marL="1068388" algn="l" defTabSz="1217613" rtl="0" eaLnBrk="1" fontAlgn="base" hangingPunct="1">
        <a:spcBef>
          <a:spcPts val="800"/>
        </a:spcBef>
        <a:spcAft>
          <a:spcPct val="0"/>
        </a:spcAft>
        <a:buSzPct val="90000"/>
        <a:buFont typeface="Arial" charset="0"/>
        <a:defRPr sz="2000" kern="1200">
          <a:solidFill>
            <a:srgbClr val="3E4346"/>
          </a:solidFill>
          <a:latin typeface="+mn-lt"/>
          <a:ea typeface="ＭＳ Ｐゴシック" charset="0"/>
          <a:cs typeface="+mn-cs"/>
        </a:defRPr>
      </a:lvl5pPr>
      <a:lvl6pPr marL="3352582" indent="-304780" algn="l" defTabSz="121912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142" indent="-304780" algn="l" defTabSz="121912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703" indent="-304780" algn="l" defTabSz="121912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264" indent="-304780" algn="l" defTabSz="121912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61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20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681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42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02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362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923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483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8.png"/><Relationship Id="rId5" Type="http://schemas.microsoft.com/office/2007/relationships/hdphoto" Target="../media/hdphoto1.wdp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Chef Compliance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013752" y="3653715"/>
            <a:ext cx="10972800" cy="615553"/>
          </a:xfrm>
        </p:spPr>
        <p:txBody>
          <a:bodyPr/>
          <a:lstStyle/>
          <a:p>
            <a:r>
              <a:rPr lang="en-US" sz="2800" dirty="0" smtClean="0"/>
              <a:t>Introduction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291739950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Boilerplate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1">
              <a:lnSpc>
                <a:spcPct val="150000"/>
              </a:lnSpc>
            </a:pPr>
            <a:r>
              <a:rPr lang="en-US" dirty="0" smtClean="0"/>
              <a:t>Architecture 2</a:t>
            </a:r>
          </a:p>
          <a:p>
            <a:pPr lvl="1">
              <a:lnSpc>
                <a:spcPct val="150000"/>
              </a:lnSpc>
            </a:pPr>
            <a:endParaRPr lang="en-US" dirty="0"/>
          </a:p>
          <a:p>
            <a:pPr lvl="1">
              <a:lnSpc>
                <a:spcPct val="150000"/>
              </a:lnSpc>
            </a:pPr>
            <a:endParaRPr lang="en-US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14" name="Text Placeholder 2"/>
          <p:cNvSpPr txBox="1">
            <a:spLocks/>
          </p:cNvSpPr>
          <p:nvPr/>
        </p:nvSpPr>
        <p:spPr bwMode="white">
          <a:xfrm>
            <a:off x="9137831" y="4144981"/>
            <a:ext cx="2198204" cy="520772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>
            <a:lvl1pPr marL="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31775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30238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01687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667" dirty="0"/>
              <a:t>Chef Server</a:t>
            </a:r>
          </a:p>
          <a:p>
            <a:endParaRPr lang="en-US" sz="2667" dirty="0"/>
          </a:p>
          <a:p>
            <a:endParaRPr lang="en-US" sz="2667" dirty="0"/>
          </a:p>
          <a:p>
            <a:endParaRPr lang="en-US" sz="4267" dirty="0"/>
          </a:p>
          <a:p>
            <a:endParaRPr lang="en-US" sz="4267" dirty="0"/>
          </a:p>
        </p:txBody>
      </p:sp>
      <p:sp>
        <p:nvSpPr>
          <p:cNvPr id="15" name="Text Placeholder 2"/>
          <p:cNvSpPr txBox="1">
            <a:spLocks/>
          </p:cNvSpPr>
          <p:nvPr/>
        </p:nvSpPr>
        <p:spPr bwMode="white">
          <a:xfrm>
            <a:off x="5605217" y="7398210"/>
            <a:ext cx="2198204" cy="654303"/>
          </a:xfrm>
          <a:prstGeom prst="rect">
            <a:avLst/>
          </a:prstGeom>
        </p:spPr>
        <p:txBody>
          <a:bodyPr vert="horz" wrap="square" lIns="0" tIns="0" rIns="0" bIns="0" rtlCol="0">
            <a:normAutofit fontScale="92500" lnSpcReduction="20000"/>
          </a:bodyPr>
          <a:lstStyle>
            <a:lvl1pPr marL="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31775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30238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01687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667" dirty="0"/>
              <a:t>Your Local Workstation</a:t>
            </a:r>
          </a:p>
          <a:p>
            <a:endParaRPr lang="en-US" sz="2667" dirty="0"/>
          </a:p>
          <a:p>
            <a:endParaRPr lang="en-US" sz="2667" dirty="0"/>
          </a:p>
          <a:p>
            <a:endParaRPr lang="en-US" sz="4267" dirty="0"/>
          </a:p>
          <a:p>
            <a:endParaRPr lang="en-US" sz="4267" dirty="0"/>
          </a:p>
        </p:txBody>
      </p:sp>
      <p:sp>
        <p:nvSpPr>
          <p:cNvPr id="18" name="Text Placeholder 2"/>
          <p:cNvSpPr txBox="1">
            <a:spLocks/>
          </p:cNvSpPr>
          <p:nvPr/>
        </p:nvSpPr>
        <p:spPr bwMode="white">
          <a:xfrm>
            <a:off x="13045961" y="7531741"/>
            <a:ext cx="2198204" cy="520772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>
            <a:lvl1pPr marL="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31775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30238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01687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667" dirty="0"/>
              <a:t>Nodes</a:t>
            </a:r>
          </a:p>
          <a:p>
            <a:endParaRPr lang="en-US" sz="2667" dirty="0"/>
          </a:p>
          <a:p>
            <a:endParaRPr lang="en-US" sz="2667" dirty="0"/>
          </a:p>
          <a:p>
            <a:endParaRPr lang="en-US" sz="4267" dirty="0"/>
          </a:p>
          <a:p>
            <a:endParaRPr lang="en-US" sz="4267" dirty="0"/>
          </a:p>
        </p:txBody>
      </p:sp>
      <p:grpSp>
        <p:nvGrpSpPr>
          <p:cNvPr id="19" name="Group 18"/>
          <p:cNvGrpSpPr/>
          <p:nvPr/>
        </p:nvGrpSpPr>
        <p:grpSpPr>
          <a:xfrm>
            <a:off x="13258380" y="5429028"/>
            <a:ext cx="1366969" cy="1899513"/>
            <a:chOff x="9289520" y="4376570"/>
            <a:chExt cx="1025227" cy="1424635"/>
          </a:xfrm>
        </p:grpSpPr>
        <p:pic>
          <p:nvPicPr>
            <p:cNvPr id="20" name="Picture 6" descr="http://images.clipartpanda.com/server-clipart-1313181674_Clipart_Free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89520" y="4376570"/>
              <a:ext cx="720427" cy="11198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6" descr="http://images.clipartpanda.com/server-clipart-1313181674_Clipart_Free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41920" y="4528970"/>
              <a:ext cx="720427" cy="11198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6" descr="http://images.clipartpanda.com/server-clipart-1313181674_Clipart_Free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94320" y="4681370"/>
              <a:ext cx="720427" cy="11198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24" name="Straight Arrow Connector 23"/>
          <p:cNvCxnSpPr/>
          <p:nvPr/>
        </p:nvCxnSpPr>
        <p:spPr>
          <a:xfrm flipV="1">
            <a:off x="7462157" y="3789591"/>
            <a:ext cx="1650730" cy="2045837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11125749" y="3675018"/>
            <a:ext cx="2132631" cy="1754009"/>
          </a:xfrm>
          <a:prstGeom prst="straightConnector1">
            <a:avLst/>
          </a:prstGeom>
          <a:ln>
            <a:solidFill>
              <a:schemeClr val="accent1"/>
            </a:solidFill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6" name="Picture 25" descr="http://www.clipartpal.com/_thumbs/pd/computer/hardware/server_1234.png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75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9825" y="2330445"/>
            <a:ext cx="1691126" cy="1708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7990" y="5916279"/>
            <a:ext cx="1701573" cy="1283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071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158506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536075"/>
      </p:ext>
    </p:extLst>
  </p:cSld>
  <p:clrMapOvr>
    <a:masterClrMapping/>
  </p:clrMapOvr>
  <p:transition spd="med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764854"/>
      </p:ext>
    </p:extLst>
  </p:cSld>
  <p:clrMapOvr>
    <a:masterClrMapping/>
  </p:clrMapOvr>
  <p:transition spd="med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[chef@ip-172-31-4-4 </a:t>
            </a:r>
            <a:r>
              <a:rPr lang="en-US" dirty="0" err="1"/>
              <a:t>tmp</a:t>
            </a:r>
            <a:r>
              <a:rPr lang="en-US" dirty="0"/>
              <a:t>]$ sudo yum install </a:t>
            </a:r>
            <a:r>
              <a:rPr lang="en-US" dirty="0" err="1"/>
              <a:t>wget</a:t>
            </a:r>
            <a:r>
              <a:rPr lang="en-US" dirty="0"/>
              <a:t> -y</a:t>
            </a:r>
          </a:p>
          <a:p>
            <a:r>
              <a:rPr lang="en-US" dirty="0"/>
              <a:t>Loaded plugins: </a:t>
            </a:r>
            <a:r>
              <a:rPr lang="en-US" dirty="0" err="1"/>
              <a:t>fastestmirror</a:t>
            </a:r>
            <a:r>
              <a:rPr lang="en-US" dirty="0"/>
              <a:t>, presto</a:t>
            </a:r>
          </a:p>
          <a:p>
            <a:r>
              <a:rPr lang="en-US" dirty="0"/>
              <a:t>Setting up Install Process</a:t>
            </a:r>
          </a:p>
          <a:p>
            <a:r>
              <a:rPr lang="en-US" dirty="0"/>
              <a:t>Determining fastest mirrors</a:t>
            </a:r>
          </a:p>
          <a:p>
            <a:r>
              <a:rPr lang="en-US" dirty="0" err="1"/>
              <a:t>epel</a:t>
            </a:r>
            <a:r>
              <a:rPr lang="en-US" dirty="0"/>
              <a:t>/</a:t>
            </a:r>
            <a:r>
              <a:rPr lang="en-US" dirty="0" err="1"/>
              <a:t>metalink</a:t>
            </a:r>
            <a:r>
              <a:rPr lang="en-US" dirty="0"/>
              <a:t>                                            |  13 kB     00:00</a:t>
            </a:r>
          </a:p>
          <a:p>
            <a:r>
              <a:rPr lang="en-US" dirty="0"/>
              <a:t> * base: mirror.ash.fastserv.com</a:t>
            </a:r>
          </a:p>
          <a:p>
            <a:r>
              <a:rPr lang="en-US" dirty="0"/>
              <a:t> * </a:t>
            </a:r>
            <a:r>
              <a:rPr lang="en-US" dirty="0" err="1"/>
              <a:t>epel</a:t>
            </a:r>
            <a:r>
              <a:rPr lang="en-US" dirty="0"/>
              <a:t>: mirror.cogentco.com</a:t>
            </a:r>
          </a:p>
          <a:p>
            <a:r>
              <a:rPr lang="en-US" dirty="0"/>
              <a:t> * extras</a:t>
            </a:r>
            <a:r>
              <a:rPr lang="en-US" dirty="0">
                <a:solidFill>
                  <a:schemeClr val="tx1"/>
                </a:solidFill>
              </a:rPr>
              <a:t>: centos.aol.com</a:t>
            </a:r>
          </a:p>
          <a:p>
            <a:r>
              <a:rPr lang="en-US" dirty="0">
                <a:solidFill>
                  <a:schemeClr val="tx1"/>
                </a:solidFill>
              </a:rPr>
              <a:t> * updates: mirror.netdepot.com</a:t>
            </a:r>
          </a:p>
          <a:p>
            <a:r>
              <a:rPr lang="en-US" dirty="0">
                <a:solidFill>
                  <a:schemeClr val="tx1"/>
                </a:solidFill>
              </a:rPr>
              <a:t>base                                                     | 3.7 kB     00:00</a:t>
            </a:r>
          </a:p>
          <a:p>
            <a:r>
              <a:rPr lang="en-US" dirty="0" err="1">
                <a:solidFill>
                  <a:schemeClr val="tx1"/>
                </a:solidFill>
              </a:rPr>
              <a:t>epel</a:t>
            </a:r>
            <a:r>
              <a:rPr lang="en-US" dirty="0">
                <a:solidFill>
                  <a:schemeClr val="tx1"/>
                </a:solidFill>
              </a:rPr>
              <a:t>                                                     | 4.3 kB     00:00</a:t>
            </a:r>
          </a:p>
          <a:p>
            <a:r>
              <a:rPr lang="en-US" dirty="0" err="1">
                <a:solidFill>
                  <a:schemeClr val="tx1"/>
                </a:solidFill>
              </a:rPr>
              <a:t>epel</a:t>
            </a:r>
            <a:r>
              <a:rPr lang="en-US" dirty="0">
                <a:solidFill>
                  <a:schemeClr val="tx1"/>
                </a:solidFill>
              </a:rPr>
              <a:t>/</a:t>
            </a:r>
            <a:r>
              <a:rPr lang="en-US" dirty="0" err="1">
                <a:solidFill>
                  <a:schemeClr val="tx1"/>
                </a:solidFill>
              </a:rPr>
              <a:t>primary_db</a:t>
            </a:r>
            <a:r>
              <a:rPr lang="en-US" dirty="0">
                <a:solidFill>
                  <a:schemeClr val="tx1"/>
                </a:solidFill>
              </a:rPr>
              <a:t>                                          | 5.7 MB     00:00</a:t>
            </a:r>
          </a:p>
          <a:p>
            <a:r>
              <a:rPr lang="en-US" dirty="0">
                <a:solidFill>
                  <a:schemeClr val="tx1"/>
                </a:solidFill>
              </a:rPr>
              <a:t>extras                                                   | 3.4 kB     00:00</a:t>
            </a:r>
          </a:p>
          <a:p>
            <a:r>
              <a:rPr lang="en-US" dirty="0">
                <a:solidFill>
                  <a:schemeClr val="tx1"/>
                </a:solidFill>
              </a:rPr>
              <a:t>extras/</a:t>
            </a:r>
            <a:r>
              <a:rPr lang="en-US" dirty="0" err="1">
                <a:solidFill>
                  <a:schemeClr val="tx1"/>
                </a:solidFill>
              </a:rPr>
              <a:t>primary_db</a:t>
            </a:r>
            <a:r>
              <a:rPr lang="en-US" dirty="0">
                <a:solidFill>
                  <a:schemeClr val="tx1"/>
                </a:solidFill>
              </a:rPr>
              <a:t>                                        |  33 kB     00:00</a:t>
            </a:r>
          </a:p>
          <a:p>
            <a:r>
              <a:rPr lang="en-US" dirty="0">
                <a:solidFill>
                  <a:schemeClr val="tx1"/>
                </a:solidFill>
              </a:rPr>
              <a:t>updates                                                  | 3.4 kB     00:00</a:t>
            </a:r>
          </a:p>
          <a:p>
            <a:r>
              <a:rPr lang="en-US" dirty="0">
                <a:solidFill>
                  <a:schemeClr val="tx1"/>
                </a:solidFill>
              </a:rPr>
              <a:t>updates/</a:t>
            </a:r>
            <a:r>
              <a:rPr lang="en-US" dirty="0" err="1">
                <a:solidFill>
                  <a:schemeClr val="tx1"/>
                </a:solidFill>
              </a:rPr>
              <a:t>primary_db</a:t>
            </a:r>
            <a:r>
              <a:rPr lang="en-US" dirty="0">
                <a:solidFill>
                  <a:schemeClr val="tx1"/>
                </a:solidFill>
              </a:rPr>
              <a:t>                                       | 2.6 MB     00:00</a:t>
            </a:r>
          </a:p>
          <a:p>
            <a:r>
              <a:rPr lang="en-US" dirty="0">
                <a:solidFill>
                  <a:schemeClr val="tx1"/>
                </a:solidFill>
              </a:rPr>
              <a:t>Resolving Dependencies</a:t>
            </a:r>
          </a:p>
          <a:p>
            <a:r>
              <a:rPr lang="en-US" dirty="0">
                <a:solidFill>
                  <a:schemeClr val="tx1"/>
                </a:solidFill>
              </a:rPr>
              <a:t>--&gt; Running transaction check</a:t>
            </a:r>
          </a:p>
          <a:p>
            <a:r>
              <a:rPr lang="en-US" dirty="0">
                <a:solidFill>
                  <a:schemeClr val="tx1"/>
                </a:solidFill>
              </a:rPr>
              <a:t>---&gt; Package wget.x86_64 0:1.12-5.el6_6.1 will be installed</a:t>
            </a:r>
          </a:p>
          <a:p>
            <a:r>
              <a:rPr lang="en-US" dirty="0">
                <a:solidFill>
                  <a:schemeClr val="tx1"/>
                </a:solidFill>
              </a:rPr>
              <a:t>--&gt; Finished Dependency Resolution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Dependencies Resolved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================================================================================</a:t>
            </a:r>
          </a:p>
          <a:p>
            <a:r>
              <a:rPr lang="en-US" dirty="0">
                <a:solidFill>
                  <a:schemeClr val="tx1"/>
                </a:solidFill>
              </a:rPr>
              <a:t> Package        Arch             Version                   Repository      Size</a:t>
            </a:r>
          </a:p>
          <a:p>
            <a:r>
              <a:rPr lang="en-US" dirty="0">
                <a:solidFill>
                  <a:schemeClr val="tx1"/>
                </a:solidFill>
              </a:rPr>
              <a:t>================================================================================</a:t>
            </a:r>
          </a:p>
          <a:p>
            <a:r>
              <a:rPr lang="en-US" dirty="0">
                <a:solidFill>
                  <a:schemeClr val="tx1"/>
                </a:solidFill>
              </a:rPr>
              <a:t>Installing:</a:t>
            </a:r>
          </a:p>
          <a:p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wget</a:t>
            </a:r>
            <a:r>
              <a:rPr lang="en-US" dirty="0">
                <a:solidFill>
                  <a:schemeClr val="tx1"/>
                </a:solidFill>
              </a:rPr>
              <a:t>           x86_64           1.12-5.el6_6.1            base           483 k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Transaction Summary</a:t>
            </a:r>
          </a:p>
          <a:p>
            <a:r>
              <a:rPr lang="en-US" dirty="0">
                <a:solidFill>
                  <a:schemeClr val="tx1"/>
                </a:solidFill>
              </a:rPr>
              <a:t>================================================================================</a:t>
            </a:r>
          </a:p>
          <a:p>
            <a:r>
              <a:rPr lang="en-US" dirty="0">
                <a:solidFill>
                  <a:schemeClr val="tx1"/>
                </a:solidFill>
              </a:rPr>
              <a:t>Install       1 Package(s)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Total download size: 483 k</a:t>
            </a:r>
          </a:p>
          <a:p>
            <a:r>
              <a:rPr lang="en-US" dirty="0">
                <a:solidFill>
                  <a:schemeClr val="tx1"/>
                </a:solidFill>
              </a:rPr>
              <a:t>Installed size: 1.8 M</a:t>
            </a:r>
          </a:p>
          <a:p>
            <a:r>
              <a:rPr lang="en-US" dirty="0">
                <a:solidFill>
                  <a:schemeClr val="tx1"/>
                </a:solidFill>
              </a:rPr>
              <a:t>Downloading Packages:</a:t>
            </a:r>
          </a:p>
          <a:p>
            <a:r>
              <a:rPr lang="en-US" dirty="0">
                <a:solidFill>
                  <a:schemeClr val="tx1"/>
                </a:solidFill>
              </a:rPr>
              <a:t>Setting up and reading Presto delta metadata</a:t>
            </a:r>
          </a:p>
          <a:p>
            <a:r>
              <a:rPr lang="en-US" dirty="0">
                <a:solidFill>
                  <a:schemeClr val="tx1"/>
                </a:solidFill>
              </a:rPr>
              <a:t>Processing delta metadata</a:t>
            </a:r>
          </a:p>
          <a:p>
            <a:r>
              <a:rPr lang="en-US" dirty="0">
                <a:solidFill>
                  <a:schemeClr val="tx1"/>
                </a:solidFill>
              </a:rPr>
              <a:t>Package(s) data still to download: 483 k</a:t>
            </a:r>
          </a:p>
          <a:p>
            <a:r>
              <a:rPr lang="en-US" dirty="0">
                <a:solidFill>
                  <a:schemeClr val="tx1"/>
                </a:solidFill>
              </a:rPr>
              <a:t>wget-1.12-5.el6_6.1.x86_64.rpm                           | 483 kB     00:00</a:t>
            </a:r>
          </a:p>
          <a:p>
            <a:r>
              <a:rPr lang="en-US" dirty="0">
                <a:solidFill>
                  <a:schemeClr val="tx1"/>
                </a:solidFill>
              </a:rPr>
              <a:t>Running </a:t>
            </a:r>
            <a:r>
              <a:rPr lang="en-US" dirty="0" err="1">
                <a:solidFill>
                  <a:schemeClr val="tx1"/>
                </a:solidFill>
              </a:rPr>
              <a:t>rpm_check_debug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Running Transaction Test</a:t>
            </a:r>
          </a:p>
          <a:p>
            <a:r>
              <a:rPr lang="en-US" dirty="0">
                <a:solidFill>
                  <a:schemeClr val="tx1"/>
                </a:solidFill>
              </a:rPr>
              <a:t>Transaction Test Succeeded</a:t>
            </a:r>
          </a:p>
          <a:p>
            <a:r>
              <a:rPr lang="en-US" dirty="0">
                <a:solidFill>
                  <a:schemeClr val="tx1"/>
                </a:solidFill>
              </a:rPr>
              <a:t>Running Transaction</a:t>
            </a:r>
          </a:p>
          <a:p>
            <a:r>
              <a:rPr lang="en-US" dirty="0">
                <a:solidFill>
                  <a:schemeClr val="tx1"/>
                </a:solidFill>
              </a:rPr>
              <a:t>  Installing : wget-1.12-5.el6_6.1.x86_64                                   1/1</a:t>
            </a:r>
          </a:p>
          <a:p>
            <a:r>
              <a:rPr lang="en-US" dirty="0">
                <a:solidFill>
                  <a:schemeClr val="tx1"/>
                </a:solidFill>
              </a:rPr>
              <a:t>  Verifying  : wget-1.12-5.el6_6.1.x86_64                                   1/1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Installed:</a:t>
            </a:r>
          </a:p>
          <a:p>
            <a:r>
              <a:rPr lang="en-US" dirty="0">
                <a:solidFill>
                  <a:schemeClr val="tx1"/>
                </a:solidFill>
              </a:rPr>
              <a:t>  wget.x86_64 0:1.12-5.el6_6.1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Complete!</a:t>
            </a:r>
          </a:p>
          <a:p>
            <a:r>
              <a:rPr lang="en-US" dirty="0">
                <a:solidFill>
                  <a:schemeClr val="tx1"/>
                </a:solidFill>
              </a:rPr>
              <a:t>[chef@ip-172-31-4-4 </a:t>
            </a:r>
            <a:r>
              <a:rPr lang="en-US" dirty="0" err="1" smtClean="0">
                <a:solidFill>
                  <a:schemeClr val="tx1"/>
                </a:solidFill>
              </a:rPr>
              <a:t>tmp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dirty="0" err="1"/>
              <a:t>wget</a:t>
            </a:r>
            <a:r>
              <a:rPr lang="en-US" dirty="0"/>
              <a:t> https://packagecloud.io/chef/stable/packages/el/6/chef-compliance-0.9.1-1.el6.x86_64.rpm/download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424906"/>
      </p:ext>
    </p:extLst>
  </p:cSld>
  <p:clrMapOvr>
    <a:masterClrMapping/>
  </p:clrMapOvr>
  <p:transition spd="med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--2015-11-13 19:54:02--  https://packagecloud.io/chef/stable/packages/el/6/chef-compliance-0.9.1-1.el6.x86_64.rpm/download</a:t>
            </a:r>
          </a:p>
          <a:p>
            <a:r>
              <a:rPr lang="en-US" dirty="0"/>
              <a:t>Resolving packagecloud.io... 50.23.79.58</a:t>
            </a:r>
          </a:p>
          <a:p>
            <a:r>
              <a:rPr lang="en-US" dirty="0"/>
              <a:t>Connecting to packagecloud.io|50.23.79.58|:443... connected.</a:t>
            </a:r>
          </a:p>
          <a:p>
            <a:r>
              <a:rPr lang="en-US" dirty="0"/>
              <a:t>HTTP request sent, awaiting response... 302 Found</a:t>
            </a:r>
          </a:p>
          <a:p>
            <a:r>
              <a:rPr lang="en-US" dirty="0"/>
              <a:t>Location: https://packagecloud-repositories.s3.amazonaws.com/141/315/el/6/package_files/25820.rpm?AWSAccessKeyId=AKIAI44QGWC7C5WEV4XA&amp;Signature=oNiOozyXTkidS47NRcfJFVZiC5Q%3D&amp;Expires=1447444742 [following]</a:t>
            </a:r>
          </a:p>
          <a:p>
            <a:r>
              <a:rPr lang="en-US" dirty="0"/>
              <a:t>--2015-11-13 19:54:03--  https://packagecloud-repositories.s3.amazonaws.com/141/315/el/6/package_files/25820.rpm?AWSAccessKeyId=AKIAI44QGWC7C5WEV4XA&amp;Signature=oNiOozyXTkidS47NRcfJFVZiC5Q%3D&amp;Expires=1447444742</a:t>
            </a:r>
          </a:p>
          <a:p>
            <a:r>
              <a:rPr lang="en-US" dirty="0"/>
              <a:t>Resolving packagecloud-repositories.s3.amazonaws.com... 54.231.236.17</a:t>
            </a:r>
          </a:p>
          <a:p>
            <a:r>
              <a:rPr lang="en-US" dirty="0"/>
              <a:t>Connecting to packagecloud-repositories.s3.amazonaws.com|54.231.236.17|:443... connected.</a:t>
            </a:r>
          </a:p>
          <a:p>
            <a:r>
              <a:rPr lang="en-US" dirty="0"/>
              <a:t>HTTP request sent, awaiting response... 200 OK</a:t>
            </a:r>
          </a:p>
          <a:p>
            <a:r>
              <a:rPr lang="en-US" dirty="0"/>
              <a:t>Length: 142162851 (136M) [application/x-rpm]</a:t>
            </a:r>
          </a:p>
          <a:p>
            <a:r>
              <a:rPr lang="en-US" dirty="0"/>
              <a:t>Saving to: “download”</a:t>
            </a:r>
          </a:p>
          <a:p>
            <a:endParaRPr lang="en-US" dirty="0"/>
          </a:p>
          <a:p>
            <a:r>
              <a:rPr lang="en-US" dirty="0"/>
              <a:t>100%[======================================&gt;] 142,162,851 8.13M/s   in 21s</a:t>
            </a:r>
          </a:p>
          <a:p>
            <a:endParaRPr lang="en-US" dirty="0"/>
          </a:p>
          <a:p>
            <a:r>
              <a:rPr lang="en-US" dirty="0"/>
              <a:t>2015-11-13 19:54:24 (6.32 MB/s) - “download” saved [142162851/142162851]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  </a:t>
            </a:r>
            <a:r>
              <a:rPr lang="en-US" dirty="0" err="1"/>
              <a:t>wget</a:t>
            </a:r>
            <a:r>
              <a:rPr lang="en-US" dirty="0"/>
              <a:t> https://packagecloud.io/chef/stable/packages/el/6/chef-compliance-0.9.1-1.el6.x86_64.rpm/download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817971"/>
      </p:ext>
    </p:extLst>
  </p:cSld>
  <p:clrMapOvr>
    <a:masterClrMapping/>
  </p:clrMapOvr>
  <p:transition spd="med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warning: /</a:t>
            </a:r>
            <a:r>
              <a:rPr lang="en-US" dirty="0" err="1"/>
              <a:t>tmp</a:t>
            </a:r>
            <a:r>
              <a:rPr lang="en-US" dirty="0"/>
              <a:t>/download: Header V4 DSA/SHA1 Signature, key ID 83ef826a: NOKEY</a:t>
            </a:r>
          </a:p>
          <a:p>
            <a:r>
              <a:rPr lang="en-US" dirty="0"/>
              <a:t>error: can't create transaction lock on /var/lib/rpm/.</a:t>
            </a:r>
            <a:r>
              <a:rPr lang="en-US" dirty="0" err="1"/>
              <a:t>rpm.lock</a:t>
            </a:r>
            <a:r>
              <a:rPr lang="en-US" dirty="0"/>
              <a:t> (Permission denied)</a:t>
            </a:r>
          </a:p>
          <a:p>
            <a:r>
              <a:rPr lang="en-US" dirty="0"/>
              <a:t>[chef@ip-172-31-4-4 </a:t>
            </a:r>
            <a:r>
              <a:rPr lang="en-US" dirty="0" err="1"/>
              <a:t>tmp</a:t>
            </a:r>
            <a:r>
              <a:rPr lang="en-US" dirty="0"/>
              <a:t>]$ sudo rpm -</a:t>
            </a:r>
            <a:r>
              <a:rPr lang="en-US" dirty="0" err="1"/>
              <a:t>Uvh</a:t>
            </a:r>
            <a:r>
              <a:rPr lang="en-US" dirty="0"/>
              <a:t> /</a:t>
            </a:r>
            <a:r>
              <a:rPr lang="en-US" dirty="0" err="1"/>
              <a:t>tmp</a:t>
            </a:r>
            <a:r>
              <a:rPr lang="en-US" dirty="0"/>
              <a:t>/download</a:t>
            </a:r>
          </a:p>
          <a:p>
            <a:r>
              <a:rPr lang="en-US" dirty="0"/>
              <a:t>warning: /</a:t>
            </a:r>
            <a:r>
              <a:rPr lang="en-US" dirty="0" err="1"/>
              <a:t>tmp</a:t>
            </a:r>
            <a:r>
              <a:rPr lang="en-US" dirty="0"/>
              <a:t>/download: Header V4 DSA/SHA1 Signature, key ID 83ef826a: NOKEY</a:t>
            </a:r>
          </a:p>
          <a:p>
            <a:r>
              <a:rPr lang="en-US" dirty="0"/>
              <a:t>Preparing...                ########################################### [100%]</a:t>
            </a:r>
          </a:p>
          <a:p>
            <a:r>
              <a:rPr lang="en-US" dirty="0"/>
              <a:t>You're about to install chef-compliance!</a:t>
            </a:r>
          </a:p>
          <a:p>
            <a:r>
              <a:rPr lang="en-US" dirty="0"/>
              <a:t>   1:chef-compliance        ########################################### [100%]</a:t>
            </a:r>
          </a:p>
          <a:p>
            <a:r>
              <a:rPr lang="en-US" dirty="0"/>
              <a:t>[chef@ip-172-31-4-4 </a:t>
            </a:r>
            <a:r>
              <a:rPr lang="en-US" dirty="0" err="1"/>
              <a:t>tmp</a:t>
            </a:r>
            <a:r>
              <a:rPr lang="en-US" dirty="0"/>
              <a:t>]$</a:t>
            </a:r>
          </a:p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sudo </a:t>
            </a:r>
            <a:r>
              <a:rPr lang="en-US" dirty="0"/>
              <a:t>rpm -</a:t>
            </a:r>
            <a:r>
              <a:rPr lang="en-US" dirty="0" err="1"/>
              <a:t>Uvh</a:t>
            </a:r>
            <a:r>
              <a:rPr lang="en-US" dirty="0"/>
              <a:t> /</a:t>
            </a:r>
            <a:r>
              <a:rPr lang="en-US" dirty="0" err="1"/>
              <a:t>tmp</a:t>
            </a:r>
            <a:r>
              <a:rPr lang="en-US" dirty="0"/>
              <a:t>/download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351184"/>
      </p:ext>
    </p:extLst>
  </p:cSld>
  <p:clrMapOvr>
    <a:masterClrMapping/>
  </p:clrMapOvr>
  <p:transition spd="med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...</a:t>
            </a:r>
          </a:p>
          <a:p>
            <a:r>
              <a:rPr lang="en-US" dirty="0"/>
              <a:t> +++ /</a:t>
            </a:r>
            <a:r>
              <a:rPr lang="en-US" dirty="0" err="1"/>
              <a:t>tmp</a:t>
            </a:r>
            <a:r>
              <a:rPr lang="en-US" dirty="0"/>
              <a:t>/chef-rendered-template20151113-1259-j186y0 2015-11-13 20:06:50.384939336 +0000</a:t>
            </a:r>
          </a:p>
          <a:p>
            <a:r>
              <a:rPr lang="en-US" dirty="0"/>
              <a:t>    @@ -1 +1,6 @@</a:t>
            </a:r>
          </a:p>
          <a:p>
            <a:r>
              <a:rPr lang="en-US" dirty="0"/>
              <a:t>    +# Dynamically generated file dropped off by Chef!</a:t>
            </a:r>
          </a:p>
          <a:p>
            <a:r>
              <a:rPr lang="en-US" dirty="0"/>
              <a:t>    +</a:t>
            </a:r>
          </a:p>
          <a:p>
            <a:r>
              <a:rPr lang="en-US" dirty="0"/>
              <a:t>    +</a:t>
            </a:r>
            <a:r>
              <a:rPr lang="en-US" dirty="0" err="1"/>
              <a:t>kernel.shmall</a:t>
            </a:r>
            <a:r>
              <a:rPr lang="en-US" dirty="0"/>
              <a:t>=4194304</a:t>
            </a:r>
          </a:p>
          <a:p>
            <a:r>
              <a:rPr lang="en-US" dirty="0"/>
              <a:t>    +</a:t>
            </a:r>
            <a:r>
              <a:rPr lang="en-US" dirty="0" err="1"/>
              <a:t>kernel.shmmax</a:t>
            </a:r>
            <a:r>
              <a:rPr lang="en-US" dirty="0"/>
              <a:t>=17179869184</a:t>
            </a:r>
          </a:p>
          <a:p>
            <a:r>
              <a:rPr lang="en-US" dirty="0"/>
              <a:t>    +</a:t>
            </a:r>
          </a:p>
          <a:p>
            <a:r>
              <a:rPr lang="en-US" dirty="0"/>
              <a:t>    - change mode from '' to '0644'</a:t>
            </a:r>
          </a:p>
          <a:p>
            <a:r>
              <a:rPr lang="en-US" dirty="0"/>
              <a:t>Recipe: </a:t>
            </a:r>
            <a:r>
              <a:rPr lang="en-US" dirty="0" err="1"/>
              <a:t>sysctl</a:t>
            </a:r>
            <a:r>
              <a:rPr lang="en-US" dirty="0"/>
              <a:t>::service</a:t>
            </a:r>
          </a:p>
          <a:p>
            <a:r>
              <a:rPr lang="en-US" dirty="0"/>
              <a:t>  * service[</a:t>
            </a:r>
            <a:r>
              <a:rPr lang="en-US" dirty="0" err="1"/>
              <a:t>procps</a:t>
            </a:r>
            <a:r>
              <a:rPr lang="en-US" dirty="0"/>
              <a:t>] action start</a:t>
            </a:r>
          </a:p>
          <a:p>
            <a:r>
              <a:rPr lang="en-US" dirty="0"/>
              <a:t>    - start service service[</a:t>
            </a:r>
            <a:r>
              <a:rPr lang="en-US" dirty="0" err="1"/>
              <a:t>procps</a:t>
            </a:r>
            <a:r>
              <a:rPr lang="en-US" dirty="0"/>
              <a:t>]</a:t>
            </a:r>
          </a:p>
          <a:p>
            <a:endParaRPr lang="en-US" dirty="0"/>
          </a:p>
          <a:p>
            <a:r>
              <a:rPr lang="en-US" dirty="0"/>
              <a:t>Running handlers:</a:t>
            </a:r>
          </a:p>
          <a:p>
            <a:r>
              <a:rPr lang="en-US" dirty="0"/>
              <a:t>Running handlers complete</a:t>
            </a:r>
          </a:p>
          <a:p>
            <a:r>
              <a:rPr lang="en-US" dirty="0"/>
              <a:t>Chef Client finished, 118/124 resources updated in 259.512030572 seconds</a:t>
            </a:r>
          </a:p>
          <a:p>
            <a:r>
              <a:rPr lang="en-US" dirty="0"/>
              <a:t>chef-compliance Reconfigured!</a:t>
            </a:r>
          </a:p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sudo chef-compliance-</a:t>
            </a:r>
            <a:r>
              <a:rPr lang="en-US" dirty="0" err="1"/>
              <a:t>ctl</a:t>
            </a:r>
            <a:r>
              <a:rPr lang="en-US" dirty="0"/>
              <a:t> reconfigure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7887408"/>
      </p:ext>
    </p:extLst>
  </p:cSld>
  <p:clrMapOvr>
    <a:masterClrMapping/>
  </p:clrMapOvr>
  <p:transition spd="med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20:11:10.388 DEB  ▶ Use PostgreSQL backend chef_compliance@127.0.0.1:5432</a:t>
            </a:r>
          </a:p>
          <a:p>
            <a:r>
              <a:rPr lang="en-US" dirty="0"/>
              <a:t>20:11:10.573 DEB  ▶ Save user admin</a:t>
            </a:r>
          </a:p>
          <a:p>
            <a:endParaRPr lang="en-US" dirty="0" smtClean="0"/>
          </a:p>
          <a:p>
            <a:r>
              <a:rPr lang="en-US" dirty="0"/>
              <a:t>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sudo chef-compliance-</a:t>
            </a:r>
            <a:r>
              <a:rPr lang="en-US" dirty="0" err="1"/>
              <a:t>ctl</a:t>
            </a:r>
            <a:r>
              <a:rPr lang="en-US" dirty="0"/>
              <a:t> user-create admin admin15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025897"/>
      </p:ext>
    </p:extLst>
  </p:cSld>
  <p:clrMapOvr>
    <a:masterClrMapping/>
  </p:clrMapOvr>
  <p:transition spd="med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...</a:t>
            </a:r>
          </a:p>
          <a:p>
            <a:r>
              <a:rPr lang="en-US" dirty="0"/>
              <a:t> +++ /</a:t>
            </a:r>
            <a:r>
              <a:rPr lang="en-US" dirty="0" err="1"/>
              <a:t>tmp</a:t>
            </a:r>
            <a:r>
              <a:rPr lang="en-US" dirty="0"/>
              <a:t>/chef-rendered-template20151113-1259-j186y0 2015-11-13 20:06:50.384939336 +0000</a:t>
            </a:r>
          </a:p>
          <a:p>
            <a:r>
              <a:rPr lang="en-US" dirty="0"/>
              <a:t>    @@ -1 +1,6 @@</a:t>
            </a:r>
          </a:p>
          <a:p>
            <a:r>
              <a:rPr lang="en-US" dirty="0"/>
              <a:t>    +# Dynamically generated file dropped off by Chef!</a:t>
            </a:r>
          </a:p>
          <a:p>
            <a:r>
              <a:rPr lang="en-US" dirty="0"/>
              <a:t>    +</a:t>
            </a:r>
          </a:p>
          <a:p>
            <a:r>
              <a:rPr lang="en-US" dirty="0"/>
              <a:t>    +</a:t>
            </a:r>
            <a:r>
              <a:rPr lang="en-US" dirty="0" err="1"/>
              <a:t>kernel.shmall</a:t>
            </a:r>
            <a:r>
              <a:rPr lang="en-US" dirty="0"/>
              <a:t>=4194304</a:t>
            </a:r>
          </a:p>
          <a:p>
            <a:r>
              <a:rPr lang="en-US" dirty="0"/>
              <a:t>    +</a:t>
            </a:r>
            <a:r>
              <a:rPr lang="en-US" dirty="0" err="1"/>
              <a:t>kernel.shmmax</a:t>
            </a:r>
            <a:r>
              <a:rPr lang="en-US" dirty="0"/>
              <a:t>=17179869184</a:t>
            </a:r>
          </a:p>
          <a:p>
            <a:r>
              <a:rPr lang="en-US" dirty="0"/>
              <a:t>    +</a:t>
            </a:r>
          </a:p>
          <a:p>
            <a:r>
              <a:rPr lang="en-US" dirty="0"/>
              <a:t>    - change mode from '' to '0644'</a:t>
            </a:r>
          </a:p>
          <a:p>
            <a:r>
              <a:rPr lang="en-US" dirty="0"/>
              <a:t>Recipe: </a:t>
            </a:r>
            <a:r>
              <a:rPr lang="en-US" dirty="0" err="1"/>
              <a:t>sysctl</a:t>
            </a:r>
            <a:r>
              <a:rPr lang="en-US" dirty="0"/>
              <a:t>::service</a:t>
            </a:r>
          </a:p>
          <a:p>
            <a:r>
              <a:rPr lang="en-US" dirty="0"/>
              <a:t>  * service[</a:t>
            </a:r>
            <a:r>
              <a:rPr lang="en-US" dirty="0" err="1"/>
              <a:t>procps</a:t>
            </a:r>
            <a:r>
              <a:rPr lang="en-US" dirty="0"/>
              <a:t>] action start</a:t>
            </a:r>
          </a:p>
          <a:p>
            <a:r>
              <a:rPr lang="en-US" dirty="0"/>
              <a:t>    - start service service[</a:t>
            </a:r>
            <a:r>
              <a:rPr lang="en-US" dirty="0" err="1"/>
              <a:t>procps</a:t>
            </a:r>
            <a:r>
              <a:rPr lang="en-US" dirty="0"/>
              <a:t>]</a:t>
            </a:r>
          </a:p>
          <a:p>
            <a:endParaRPr lang="en-US" dirty="0"/>
          </a:p>
          <a:p>
            <a:r>
              <a:rPr lang="en-US" dirty="0"/>
              <a:t>Running handlers:</a:t>
            </a:r>
          </a:p>
          <a:p>
            <a:r>
              <a:rPr lang="en-US" dirty="0"/>
              <a:t>Running handlers complete</a:t>
            </a:r>
          </a:p>
          <a:p>
            <a:r>
              <a:rPr lang="en-US" dirty="0"/>
              <a:t>Chef Client finished, 118/124 resources updated in 259.512030572 seconds</a:t>
            </a:r>
          </a:p>
          <a:p>
            <a:r>
              <a:rPr lang="en-US" dirty="0"/>
              <a:t>chef-compliance Reconfigured!</a:t>
            </a:r>
          </a:p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01496"/>
      </p:ext>
    </p:extLst>
  </p:cSld>
  <p:clrMapOvr>
    <a:masterClrMapping/>
  </p:clrMapOvr>
  <p:transition spd="med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F0F0F0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After completing this course, you should be able to:</a:t>
            </a:r>
          </a:p>
          <a:p>
            <a:endParaRPr lang="en-US" dirty="0"/>
          </a:p>
          <a:p>
            <a:pPr marL="457200" indent="-457200">
              <a:buFont typeface="Wingdings" charset="2"/>
              <a:buChar char="Ø"/>
            </a:pPr>
            <a:r>
              <a:rPr lang="en-US" dirty="0"/>
              <a:t>Explain the </a:t>
            </a:r>
            <a:r>
              <a:rPr lang="en-US" dirty="0" smtClean="0"/>
              <a:t>Chef </a:t>
            </a:r>
            <a:r>
              <a:rPr lang="en-US" dirty="0"/>
              <a:t>Compliance </a:t>
            </a:r>
            <a:r>
              <a:rPr lang="en-US" dirty="0" smtClean="0"/>
              <a:t>workflow</a:t>
            </a:r>
          </a:p>
          <a:p>
            <a:pPr marL="457200" indent="-457200">
              <a:buFont typeface="Wingdings" charset="2"/>
              <a:buChar char="Ø"/>
            </a:pPr>
            <a:r>
              <a:rPr lang="en-US" dirty="0" smtClean="0"/>
              <a:t>Install the Chef Compliance server</a:t>
            </a:r>
          </a:p>
          <a:p>
            <a:pPr marL="457200" indent="-457200">
              <a:buFont typeface="Wingdings" charset="2"/>
              <a:buChar char="Ø"/>
            </a:pPr>
            <a:r>
              <a:rPr lang="en-US" dirty="0" smtClean="0"/>
              <a:t>Operate </a:t>
            </a:r>
            <a:r>
              <a:rPr lang="en-US" dirty="0"/>
              <a:t>the Chef Compliance </a:t>
            </a:r>
            <a:r>
              <a:rPr lang="en-US" dirty="0" smtClean="0"/>
              <a:t>server</a:t>
            </a:r>
            <a:endParaRPr lang="en-US" dirty="0"/>
          </a:p>
          <a:p>
            <a:pPr marL="457200" indent="-457200">
              <a:buFont typeface="Wingdings" charset="2"/>
              <a:buChar char="Ø"/>
            </a:pPr>
            <a:r>
              <a:rPr lang="en-US" dirty="0" smtClean="0"/>
              <a:t>Create and modify Chef Compliance profiles</a:t>
            </a:r>
          </a:p>
          <a:p>
            <a:pPr marL="457200" indent="-457200">
              <a:buFont typeface="Wingdings" charset="2"/>
              <a:buChar char="Ø"/>
            </a:pPr>
            <a:r>
              <a:rPr lang="en-US" dirty="0" smtClean="0"/>
              <a:t>Perform t</a:t>
            </a:r>
            <a:r>
              <a:rPr lang="en-US" dirty="0" smtClean="0"/>
              <a:t>ests </a:t>
            </a:r>
            <a:r>
              <a:rPr lang="en-US" dirty="0" smtClean="0"/>
              <a:t>with Chef Compliance</a:t>
            </a:r>
          </a:p>
          <a:p>
            <a:pPr marL="457200" indent="-457200">
              <a:buFont typeface="Wingdings" charset="2"/>
              <a:buChar char="Ø"/>
            </a:pPr>
            <a:r>
              <a:rPr lang="en-US" dirty="0"/>
              <a:t>View compliance statistics for </a:t>
            </a:r>
            <a:r>
              <a:rPr lang="en-US" dirty="0" smtClean="0"/>
              <a:t>a node</a:t>
            </a:r>
          </a:p>
        </p:txBody>
      </p:sp>
    </p:spTree>
    <p:extLst>
      <p:ext uri="{BB962C8B-B14F-4D97-AF65-F5344CB8AC3E}">
        <p14:creationId xmlns:p14="http://schemas.microsoft.com/office/powerpoint/2010/main" val="3816834146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tbd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199" y="538163"/>
            <a:ext cx="11604625" cy="7526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998662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40015"/>
      </p:ext>
    </p:extLst>
  </p:cSld>
  <p:clrMapOvr>
    <a:masterClrMapping/>
  </p:clrMapOvr>
  <p:transition spd="med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439989"/>
      </p:ext>
    </p:extLst>
  </p:cSld>
  <p:clrMapOvr>
    <a:masterClrMapping/>
  </p:clrMapOvr>
  <p:transition spd="med"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509571"/>
      </p:ext>
    </p:extLst>
  </p:cSld>
  <p:clrMapOvr>
    <a:masterClrMapping/>
  </p:clrMapOvr>
  <p:transition spd="med"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577100"/>
      </p:ext>
    </p:extLst>
  </p:cSld>
  <p:clrMapOvr>
    <a:masterClrMapping/>
  </p:clrMapOvr>
  <p:transition spd="med"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802883"/>
      </p:ext>
    </p:extLst>
  </p:cSld>
  <p:clrMapOvr>
    <a:masterClrMapping/>
  </p:clrMapOvr>
  <p:transition spd="med"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4827482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3972233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960299"/>
      </p:ext>
    </p:extLst>
  </p:cSld>
  <p:clrMapOvr>
    <a:masterClrMapping/>
  </p:clrMapOvr>
  <p:transition spd="med"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2220861"/>
      </p:ext>
    </p:extLst>
  </p:cSld>
  <p:clrMapOvr>
    <a:masterClrMapping/>
  </p:clrMapOvr>
  <p:transition spd="med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Chef Compliance</a:t>
            </a:r>
            <a:endParaRPr lang="en-US" dirty="0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The Chef Compliance server is a centralized location from which all aspects of the state or your infrastructure’s compliance can be managed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 smtClean="0"/>
              <a:t>With Chef Compliance you can test </a:t>
            </a:r>
            <a:r>
              <a:rPr lang="en-US" dirty="0"/>
              <a:t>any node in your infrastructure, including all of the common UNIX and Linux platforms and most versions of Microsoft </a:t>
            </a:r>
            <a:r>
              <a:rPr lang="en-US" dirty="0" smtClean="0"/>
              <a:t>Windows.</a:t>
            </a:r>
            <a:endParaRPr lang="en-US" dirty="0"/>
          </a:p>
          <a:p>
            <a:endParaRPr lang="en-US" dirty="0"/>
          </a:p>
          <a:p>
            <a:r>
              <a:rPr lang="en-US" dirty="0" smtClean="0"/>
              <a:t>Chef Compliance can continuously </a:t>
            </a:r>
            <a:r>
              <a:rPr lang="en-US" dirty="0"/>
              <a:t>test any node against the goals of your organization’s security management </a:t>
            </a:r>
            <a:r>
              <a:rPr lang="en-US" dirty="0" smtClean="0"/>
              <a:t>lifecycle.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2066380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335903"/>
      </p:ext>
    </p:extLst>
  </p:cSld>
  <p:clrMapOvr>
    <a:masterClrMapping/>
  </p:clrMapOvr>
  <p:transition spd="med"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457985"/>
      </p:ext>
    </p:extLst>
  </p:cSld>
  <p:clrMapOvr>
    <a:masterClrMapping/>
  </p:clrMapOvr>
  <p:transition spd="med"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F0F0F0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 Questions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...?</a:t>
            </a:r>
            <a:br>
              <a:rPr lang="en-US" dirty="0" smtClean="0"/>
            </a:br>
            <a:r>
              <a:rPr lang="en-US" dirty="0" smtClean="0"/>
              <a:t>______________________________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Which is the correct answer?  </a:t>
            </a:r>
          </a:p>
          <a:p>
            <a:pPr marL="822325" lvl="1" indent="-514350">
              <a:buFont typeface="+mj-lt"/>
              <a:buAutoNum type="alphaLcPeriod"/>
            </a:pPr>
            <a:r>
              <a:rPr lang="en-US" dirty="0" smtClean="0"/>
              <a:t>answer</a:t>
            </a:r>
          </a:p>
          <a:p>
            <a:pPr marL="822325" lvl="1" indent="-514350">
              <a:buFont typeface="+mj-lt"/>
              <a:buAutoNum type="alphaLcPeriod"/>
            </a:pPr>
            <a:r>
              <a:rPr lang="en-US" dirty="0" smtClean="0"/>
              <a:t>answer</a:t>
            </a:r>
          </a:p>
          <a:p>
            <a:pPr marL="822325" lvl="1" indent="-514350">
              <a:buFont typeface="+mj-lt"/>
              <a:buAutoNum type="alphaLcPeriod"/>
            </a:pPr>
            <a:r>
              <a:rPr lang="en-US" dirty="0" smtClean="0"/>
              <a:t>answer</a:t>
            </a:r>
          </a:p>
          <a:p>
            <a:pPr marL="822325" lvl="1" indent="-514350">
              <a:buFont typeface="+mj-lt"/>
              <a:buAutoNum type="alphaLcPeriod"/>
            </a:pPr>
            <a:r>
              <a:rPr lang="en-US" dirty="0" smtClean="0"/>
              <a:t>answer</a:t>
            </a:r>
            <a:br>
              <a:rPr lang="en-US" dirty="0" smtClean="0"/>
            </a:b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Capable of carrying on a conversation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Explain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457963"/>
      </p:ext>
    </p:extLst>
  </p:cSld>
  <p:clrMapOvr>
    <a:masterClrMapping/>
  </p:clrMapOvr>
  <p:transition spd="med"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99519"/>
      </p:ext>
    </p:extLst>
  </p:cSld>
  <p:clrMapOvr>
    <a:masterClrMapping/>
  </p:clrMapOvr>
  <p:transition spd="med"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22763473"/>
      </p:ext>
    </p:extLst>
  </p:cSld>
  <p:clrMapOvr>
    <a:masterClrMapping/>
  </p:clrMapOvr>
  <p:transition spd="med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chemeClr val="bg1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650040" y="2039078"/>
            <a:ext cx="5133540" cy="5345953"/>
          </a:xfrm>
        </p:spPr>
        <p:txBody>
          <a:bodyPr/>
          <a:lstStyle/>
          <a:p>
            <a:r>
              <a:rPr lang="en-US" dirty="0" smtClean="0"/>
              <a:t>Chef Compliance is built over </a:t>
            </a:r>
            <a:r>
              <a:rPr lang="en-US" dirty="0" err="1" smtClean="0"/>
              <a:t>InSpec</a:t>
            </a:r>
            <a:endParaRPr lang="en-US" dirty="0" smtClean="0"/>
          </a:p>
          <a:p>
            <a:endParaRPr lang="en-US" dirty="0"/>
          </a:p>
          <a:p>
            <a:r>
              <a:rPr lang="en-US" dirty="0" err="1"/>
              <a:t>InSpec</a:t>
            </a:r>
            <a:r>
              <a:rPr lang="en-US" dirty="0"/>
              <a:t> is an open-source run-time framework and rule language used to specify compliance, security, and policy requirements for testing any node in your infrastructure.</a:t>
            </a:r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9864" y="43280"/>
            <a:ext cx="9907855" cy="809487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304800"/>
            <a:ext cx="13178589" cy="1551398"/>
          </a:xfrm>
        </p:spPr>
        <p:txBody>
          <a:bodyPr>
            <a:normAutofit/>
          </a:bodyPr>
          <a:lstStyle/>
          <a:p>
            <a:r>
              <a:rPr lang="en-US" dirty="0" smtClean="0"/>
              <a:t>Chef Compliance and </a:t>
            </a:r>
            <a:r>
              <a:rPr lang="en-US" dirty="0" err="1" smtClean="0"/>
              <a:t>InSpec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1053410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chemeClr val="bg1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650040" y="2039078"/>
            <a:ext cx="5133540" cy="5345953"/>
          </a:xfrm>
        </p:spPr>
        <p:txBody>
          <a:bodyPr/>
          <a:lstStyle/>
          <a:p>
            <a:r>
              <a:rPr lang="en-US" dirty="0"/>
              <a:t>Compliance profiles exist for many scenarios, such as those created by the Center for Internet Security (</a:t>
            </a:r>
            <a:r>
              <a:rPr lang="en-US" dirty="0" smtClean="0"/>
              <a:t>CIS)</a:t>
            </a:r>
          </a:p>
          <a:p>
            <a:endParaRPr lang="en-US" dirty="0" smtClean="0"/>
          </a:p>
          <a:p>
            <a:r>
              <a:rPr lang="en-US" dirty="0" smtClean="0"/>
              <a:t>Chef </a:t>
            </a:r>
            <a:r>
              <a:rPr lang="en-US" dirty="0"/>
              <a:t>Compliance maintains profiles as a collection of individual controls that comprise a complete audit. </a:t>
            </a:r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9864" y="43280"/>
            <a:ext cx="9907855" cy="809487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304800"/>
            <a:ext cx="13178589" cy="1551398"/>
          </a:xfrm>
        </p:spPr>
        <p:txBody>
          <a:bodyPr>
            <a:normAutofit/>
          </a:bodyPr>
          <a:lstStyle/>
          <a:p>
            <a:r>
              <a:rPr lang="en-US" dirty="0" smtClean="0"/>
              <a:t>Compliance Profiles</a:t>
            </a:r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7988968" y="938463"/>
            <a:ext cx="1636295" cy="1347537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5934829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chemeClr val="bg1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840" y="304800"/>
            <a:ext cx="4168140" cy="1551398"/>
          </a:xfrm>
        </p:spPr>
        <p:txBody>
          <a:bodyPr>
            <a:noAutofit/>
          </a:bodyPr>
          <a:lstStyle/>
          <a:p>
            <a:r>
              <a:rPr lang="en-US" sz="5400" dirty="0" smtClean="0"/>
              <a:t>Compliance Web UI</a:t>
            </a:r>
            <a:endParaRPr lang="en-US" sz="54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650040" y="2039078"/>
            <a:ext cx="5133540" cy="5345953"/>
          </a:xfrm>
        </p:spPr>
        <p:txBody>
          <a:bodyPr/>
          <a:lstStyle/>
          <a:p>
            <a:r>
              <a:rPr lang="en-US" dirty="0" smtClean="0"/>
              <a:t>TBD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4721" y="708660"/>
            <a:ext cx="11865559" cy="706564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89242668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650039" y="2039078"/>
            <a:ext cx="15207581" cy="5345953"/>
          </a:xfrm>
        </p:spPr>
        <p:txBody>
          <a:bodyPr/>
          <a:lstStyle/>
          <a:p>
            <a:r>
              <a:rPr lang="en-US" sz="3733" dirty="0" smtClean="0"/>
              <a:t>We have provided two servers for you to use while performing lab exercises in this course:</a:t>
            </a:r>
          </a:p>
          <a:p>
            <a:endParaRPr lang="en-US" sz="3733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733" dirty="0" smtClean="0"/>
              <a:t>One node to install and run Chef Compliance on.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733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733" dirty="0" smtClean="0"/>
              <a:t>One node to perform Chef Compliance tests against.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DE" sz="32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304800"/>
            <a:ext cx="13178589" cy="1551398"/>
          </a:xfrm>
        </p:spPr>
        <p:txBody>
          <a:bodyPr>
            <a:normAutofit/>
          </a:bodyPr>
          <a:lstStyle/>
          <a:p>
            <a:r>
              <a:rPr lang="en-US" dirty="0" smtClean="0"/>
              <a:t>Your Lab Environment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8816777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304800"/>
            <a:ext cx="13178589" cy="1551398"/>
          </a:xfrm>
        </p:spPr>
        <p:txBody>
          <a:bodyPr>
            <a:normAutofit/>
          </a:bodyPr>
          <a:lstStyle/>
          <a:p>
            <a:r>
              <a:rPr lang="en-US" dirty="0"/>
              <a:t>Hands-on Legend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677333" y="1881809"/>
            <a:ext cx="14898624" cy="5320342"/>
          </a:xfrm>
        </p:spPr>
        <p:txBody>
          <a:bodyPr/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3733" b="1" dirty="0" smtClean="0">
                <a:solidFill>
                  <a:schemeClr val="accent1"/>
                </a:solidFill>
              </a:rPr>
              <a:t>GE</a:t>
            </a:r>
            <a:r>
              <a:rPr lang="en-US" sz="3733" dirty="0" smtClean="0"/>
              <a:t> or </a:t>
            </a:r>
            <a:r>
              <a:rPr lang="en-US" sz="3733" b="1" dirty="0" smtClean="0">
                <a:solidFill>
                  <a:schemeClr val="accent1"/>
                </a:solidFill>
              </a:rPr>
              <a:t>Group Exercise</a:t>
            </a:r>
            <a:r>
              <a:rPr lang="en-US" sz="3733" dirty="0" smtClean="0"/>
              <a:t>: All participants and the instructor do this task together with the instructor often leading the way</a:t>
            </a:r>
            <a:r>
              <a:rPr lang="en-US" sz="3733" dirty="0"/>
              <a:t> </a:t>
            </a:r>
            <a:r>
              <a:rPr lang="en-US" sz="3733" dirty="0" smtClean="0"/>
              <a:t>and explaining things as we proceed.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endParaRPr lang="en-US" sz="3733" dirty="0" smtClean="0"/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3733" b="1" dirty="0" smtClean="0">
                <a:solidFill>
                  <a:schemeClr val="accent1"/>
                </a:solidFill>
              </a:rPr>
              <a:t>Lab</a:t>
            </a:r>
            <a:r>
              <a:rPr lang="en-US" sz="3733" dirty="0" smtClean="0"/>
              <a:t>: You perform this task on your own.</a:t>
            </a:r>
            <a:endParaRPr lang="en-US" sz="3733" dirty="0"/>
          </a:p>
          <a:p>
            <a:endParaRPr lang="en-US" sz="3733" dirty="0"/>
          </a:p>
          <a:p>
            <a:endParaRPr lang="en-US" sz="3733" dirty="0" smtClean="0"/>
          </a:p>
          <a:p>
            <a:endParaRPr lang="en-US" sz="3733" dirty="0"/>
          </a:p>
          <a:p>
            <a:endParaRPr lang="en-US" sz="3733" dirty="0" smtClean="0"/>
          </a:p>
          <a:p>
            <a:endParaRPr lang="de-DE" sz="3200" dirty="0"/>
          </a:p>
          <a:p>
            <a:pPr lvl="1"/>
            <a:endParaRPr lang="de-DE" sz="3200" dirty="0"/>
          </a:p>
          <a:p>
            <a:pPr lvl="1"/>
            <a:endParaRPr lang="en-US" sz="3200" dirty="0"/>
          </a:p>
          <a:p>
            <a:endParaRPr lang="en-US" sz="3733" dirty="0"/>
          </a:p>
        </p:txBody>
      </p:sp>
      <p:pic>
        <p:nvPicPr>
          <p:cNvPr id="6" name="Picture 5" descr="lab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1459" y="4378421"/>
            <a:ext cx="947277" cy="947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327933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Boilerplate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1">
              <a:lnSpc>
                <a:spcPct val="150000"/>
              </a:lnSpc>
            </a:pPr>
            <a:r>
              <a:rPr lang="en-US" dirty="0" smtClean="0"/>
              <a:t>Architecture 1</a:t>
            </a:r>
          </a:p>
          <a:p>
            <a:pPr lvl="1">
              <a:lnSpc>
                <a:spcPct val="150000"/>
              </a:lnSpc>
            </a:pPr>
            <a:endParaRPr lang="en-US" dirty="0"/>
          </a:p>
          <a:p>
            <a:pPr lvl="1">
              <a:lnSpc>
                <a:spcPct val="150000"/>
              </a:lnSpc>
            </a:pPr>
            <a:endParaRPr lang="en-US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7559041" y="3979727"/>
            <a:ext cx="1486329" cy="1688484"/>
          </a:xfrm>
          <a:prstGeom prst="straightConnector1">
            <a:avLst/>
          </a:prstGeom>
          <a:ln>
            <a:solidFill>
              <a:schemeClr val="accent1"/>
            </a:solidFill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2"/>
          <p:cNvSpPr txBox="1">
            <a:spLocks/>
          </p:cNvSpPr>
          <p:nvPr/>
        </p:nvSpPr>
        <p:spPr bwMode="white">
          <a:xfrm>
            <a:off x="4962358" y="7410036"/>
            <a:ext cx="3678991" cy="685571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>
            <a:lvl1pPr marL="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31775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30238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01687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667" dirty="0"/>
              <a:t>Your Laptop</a:t>
            </a:r>
          </a:p>
          <a:p>
            <a:endParaRPr lang="en-US" sz="2667" dirty="0"/>
          </a:p>
          <a:p>
            <a:endParaRPr lang="en-US" sz="4267" dirty="0"/>
          </a:p>
          <a:p>
            <a:endParaRPr lang="en-US" sz="4267" dirty="0"/>
          </a:p>
        </p:txBody>
      </p:sp>
      <p:sp>
        <p:nvSpPr>
          <p:cNvPr id="12" name="Text Placeholder 2"/>
          <p:cNvSpPr txBox="1">
            <a:spLocks/>
          </p:cNvSpPr>
          <p:nvPr/>
        </p:nvSpPr>
        <p:spPr bwMode="white">
          <a:xfrm>
            <a:off x="9137832" y="4144980"/>
            <a:ext cx="3593473" cy="1842629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>
            <a:lvl1pPr marL="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31775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30238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01687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667" dirty="0"/>
              <a:t>Virtual Workstation</a:t>
            </a:r>
          </a:p>
          <a:p>
            <a:pPr algn="ctr"/>
            <a:r>
              <a:rPr lang="en-US" sz="2667" dirty="0"/>
              <a:t>Preconfigured with Chef tools</a:t>
            </a:r>
          </a:p>
          <a:p>
            <a:endParaRPr lang="en-US" sz="2667" dirty="0"/>
          </a:p>
          <a:p>
            <a:endParaRPr lang="en-US" sz="2667" dirty="0"/>
          </a:p>
          <a:p>
            <a:endParaRPr lang="en-US" sz="4267" dirty="0"/>
          </a:p>
          <a:p>
            <a:endParaRPr lang="en-US" sz="4267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7831" y="2073655"/>
            <a:ext cx="2151627" cy="229408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7990" y="5916279"/>
            <a:ext cx="1701573" cy="1283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957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ase">
  <a:themeElements>
    <a:clrScheme name="Custom 9">
      <a:dk1>
        <a:srgbClr val="3E4346"/>
      </a:dk1>
      <a:lt1>
        <a:srgbClr val="FFFFFF"/>
      </a:lt1>
      <a:dk2>
        <a:srgbClr val="000000"/>
      </a:dk2>
      <a:lt2>
        <a:srgbClr val="FFFFFF"/>
      </a:lt2>
      <a:accent1>
        <a:srgbClr val="F18B21"/>
      </a:accent1>
      <a:accent2>
        <a:srgbClr val="435464"/>
      </a:accent2>
      <a:accent3>
        <a:srgbClr val="7D868C"/>
      </a:accent3>
      <a:accent4>
        <a:srgbClr val="6BB2E2"/>
      </a:accent4>
      <a:accent5>
        <a:srgbClr val="5AB7B2"/>
      </a:accent5>
      <a:accent6>
        <a:srgbClr val="FDB714"/>
      </a:accent6>
      <a:hlink>
        <a:srgbClr val="6BB2E2"/>
      </a:hlink>
      <a:folHlink>
        <a:srgbClr val="FDB714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a:style>
    </a:spDef>
    <a:lnDef>
      <a:spPr>
        <a:ln>
          <a:solidFill>
            <a:schemeClr val="accent4"/>
          </a:solidFill>
        </a:ln>
      </a:spPr>
      <a:bodyPr/>
      <a:lstStyle/>
      <a:style>
        <a:lnRef idx="3">
          <a:schemeClr val="accent1"/>
        </a:lnRef>
        <a:fillRef idx="0">
          <a:schemeClr val="accent1"/>
        </a:fillRef>
        <a:effectRef idx="2">
          <a:schemeClr val="accent1"/>
        </a:effectRef>
        <a:fontRef idx="minor">
          <a:schemeClr val="tx1"/>
        </a:fontRef>
      </a:style>
    </a:lnDef>
    <a:txDef>
      <a:spPr bwMode="white"/>
      <a:bodyPr vert="horz" wrap="square" lIns="91440" tIns="91440" rIns="91440" bIns="91440" rtlCol="0">
        <a:normAutofit/>
      </a:bodyPr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Chef-TemplateComps_v09-16x9-Light.potx" id="{078CEFDB-FA7A-4E36-9964-13EF367585CB}" vid="{8B87B0F3-7308-43D5-8388-E1B49EA02652}"/>
    </a:ext>
  </a:extLst>
</a:theme>
</file>

<file path=ppt/theme/theme2.xml><?xml version="1.0" encoding="utf-8"?>
<a:theme xmlns:a="http://schemas.openxmlformats.org/drawingml/2006/main" name="Interaction">
  <a:themeElements>
    <a:clrScheme name="Custom 9">
      <a:dk1>
        <a:srgbClr val="3E4346"/>
      </a:dk1>
      <a:lt1>
        <a:srgbClr val="FFFFFF"/>
      </a:lt1>
      <a:dk2>
        <a:srgbClr val="000000"/>
      </a:dk2>
      <a:lt2>
        <a:srgbClr val="FFFFFF"/>
      </a:lt2>
      <a:accent1>
        <a:srgbClr val="F18B21"/>
      </a:accent1>
      <a:accent2>
        <a:srgbClr val="435464"/>
      </a:accent2>
      <a:accent3>
        <a:srgbClr val="7D868C"/>
      </a:accent3>
      <a:accent4>
        <a:srgbClr val="6BB2E2"/>
      </a:accent4>
      <a:accent5>
        <a:srgbClr val="5AB7B2"/>
      </a:accent5>
      <a:accent6>
        <a:srgbClr val="FDB714"/>
      </a:accent6>
      <a:hlink>
        <a:srgbClr val="6BB2E2"/>
      </a:hlink>
      <a:folHlink>
        <a:srgbClr val="FDB714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a:style>
    </a:spDef>
    <a:lnDef>
      <a:spPr>
        <a:ln>
          <a:solidFill>
            <a:schemeClr val="accent4"/>
          </a:solidFill>
        </a:ln>
      </a:spPr>
      <a:bodyPr/>
      <a:lstStyle/>
      <a:style>
        <a:lnRef idx="3">
          <a:schemeClr val="accent1"/>
        </a:lnRef>
        <a:fillRef idx="0">
          <a:schemeClr val="accent1"/>
        </a:fillRef>
        <a:effectRef idx="2">
          <a:schemeClr val="accent1"/>
        </a:effectRef>
        <a:fontRef idx="minor">
          <a:schemeClr val="tx1"/>
        </a:fontRef>
      </a:style>
    </a:lnDef>
    <a:txDef>
      <a:spPr bwMode="white"/>
      <a:bodyPr vert="horz" wrap="square" lIns="91440" tIns="91440" rIns="91440" bIns="91440" rtlCol="0">
        <a:normAutofit/>
      </a:bodyPr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Chef-TemplateComps_v09-16x9-Light.potx" id="{078CEFDB-FA7A-4E36-9964-13EF367585CB}" vid="{8B87B0F3-7308-43D5-8388-E1B49EA02652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7bb5d761-a2ea-4873-95f7-7a6658fb3ef0">M4CWTKMW727E-592-73</_dlc_DocId>
    <_dlc_DocIdUrl xmlns="7bb5d761-a2ea-4873-95f7-7a6658fb3ef0">
      <Url>https://kms.vci.local/marketing/team/_layouts/DocIdRedir.aspx?ID=M4CWTKMW727E-592-73</Url>
      <Description>M4CWTKMW727E-592-73</Description>
    </_dlc_DocIdUrl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812F700BE7F874999720E88173FE491" ma:contentTypeVersion="0" ma:contentTypeDescription="Create a new document." ma:contentTypeScope="" ma:versionID="3f79f408e2ca720b7aba6e0e32464d0c">
  <xsd:schema xmlns:xsd="http://www.w3.org/2001/XMLSchema" xmlns:xs="http://www.w3.org/2001/XMLSchema" xmlns:p="http://schemas.microsoft.com/office/2006/metadata/properties" xmlns:ns2="7bb5d761-a2ea-4873-95f7-7a6658fb3ef0" targetNamespace="http://schemas.microsoft.com/office/2006/metadata/properties" ma:root="true" ma:fieldsID="1e062cd38ba31e406bfc4340fbc7f87a" ns2:_="">
    <xsd:import namespace="7bb5d761-a2ea-4873-95f7-7a6658fb3ef0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bb5d761-a2ea-4873-95f7-7a6658fb3ef0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Props1.xml><?xml version="1.0" encoding="utf-8"?>
<ds:datastoreItem xmlns:ds="http://schemas.openxmlformats.org/officeDocument/2006/customXml" ds:itemID="{5CDEB364-43EC-4510-9881-539C2A3FCE9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921749B-AEB7-461B-845F-603CABD25259}">
  <ds:schemaRefs>
    <ds:schemaRef ds:uri="http://purl.org/dc/elements/1.1/"/>
    <ds:schemaRef ds:uri="http://schemas.microsoft.com/office/2006/metadata/properties"/>
    <ds:schemaRef ds:uri="7bb5d761-a2ea-4873-95f7-7a6658fb3ef0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164479E5-0B02-49AC-B79E-EC1D6164DDD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bb5d761-a2ea-4873-95f7-7a6658fb3ef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4.xml><?xml version="1.0" encoding="utf-8"?>
<ds:datastoreItem xmlns:ds="http://schemas.openxmlformats.org/officeDocument/2006/customXml" ds:itemID="{B13EBC30-FE27-4C6A-B723-23FC2188F7DC}">
  <ds:schemaRefs>
    <ds:schemaRef ds:uri="http://schemas.microsoft.com/sharepoint/event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Template-FW</Template>
  <TotalTime>421</TotalTime>
  <Words>1272</Words>
  <Application>Microsoft Office PowerPoint</Application>
  <PresentationFormat>Custom</PresentationFormat>
  <Paragraphs>228</Paragraphs>
  <Slides>34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34</vt:i4>
      </vt:variant>
    </vt:vector>
  </HeadingPairs>
  <TitlesOfParts>
    <vt:vector size="41" baseType="lpstr">
      <vt:lpstr>ＭＳ Ｐゴシック</vt:lpstr>
      <vt:lpstr>Arial</vt:lpstr>
      <vt:lpstr>Courier New</vt:lpstr>
      <vt:lpstr>Gill Sans MT</vt:lpstr>
      <vt:lpstr>Wingdings</vt:lpstr>
      <vt:lpstr>Base</vt:lpstr>
      <vt:lpstr>Interaction</vt:lpstr>
      <vt:lpstr>Chef Compliance</vt:lpstr>
      <vt:lpstr>Objectives</vt:lpstr>
      <vt:lpstr>Chef Compliance</vt:lpstr>
      <vt:lpstr>Chef Compliance and InSpec</vt:lpstr>
      <vt:lpstr>Compliance Profiles</vt:lpstr>
      <vt:lpstr>Compliance Web UI</vt:lpstr>
      <vt:lpstr>Your Lab Environment</vt:lpstr>
      <vt:lpstr>Hands-on Legend</vt:lpstr>
      <vt:lpstr>Boilerplate</vt:lpstr>
      <vt:lpstr>Boilerplate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tbd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Review Questions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Steve Del Fante</dc:creator>
  <cp:lastModifiedBy>Steve Del Fante</cp:lastModifiedBy>
  <cp:revision>36</cp:revision>
  <cp:lastPrinted>2015-02-07T23:49:10Z</cp:lastPrinted>
  <dcterms:created xsi:type="dcterms:W3CDTF">2015-11-10T15:58:30Z</dcterms:created>
  <dcterms:modified xsi:type="dcterms:W3CDTF">2015-12-01T16:00:25Z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0x0101000812F700BE7F874999720E88173FE491</vt:lpwstr>
  </property>
  <property fmtid="{D5CDD505-2E9C-101B-9397-08002B2CF9AE}" pid="3" name="_dlc_DocIdItemGuid">
    <vt:lpwstr>bfd9fc01-1599-4dd9-b7eb-4ffa6e7bdb79</vt:lpwstr>
  </property>
</Properties>
</file>